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102" r:id="rId2"/>
    <p:sldId id="3126" r:id="rId3"/>
    <p:sldId id="3269" r:id="rId4"/>
    <p:sldId id="3125" r:id="rId5"/>
    <p:sldId id="3120" r:id="rId6"/>
    <p:sldId id="3245" r:id="rId7"/>
    <p:sldId id="3254" r:id="rId8"/>
    <p:sldId id="3256" r:id="rId9"/>
    <p:sldId id="3257" r:id="rId10"/>
    <p:sldId id="3258" r:id="rId11"/>
    <p:sldId id="3127" r:id="rId12"/>
    <p:sldId id="3194" r:id="rId13"/>
    <p:sldId id="3195" r:id="rId14"/>
    <p:sldId id="3122" r:id="rId15"/>
    <p:sldId id="3218" r:id="rId16"/>
    <p:sldId id="3223" r:id="rId17"/>
    <p:sldId id="3239" r:id="rId18"/>
    <p:sldId id="3231" r:id="rId19"/>
    <p:sldId id="3157" r:id="rId20"/>
    <p:sldId id="3207" r:id="rId21"/>
    <p:sldId id="3208" r:id="rId22"/>
    <p:sldId id="3130" r:id="rId23"/>
    <p:sldId id="3209" r:id="rId24"/>
    <p:sldId id="3131" r:id="rId25"/>
    <p:sldId id="3259" r:id="rId26"/>
    <p:sldId id="3210" r:id="rId27"/>
    <p:sldId id="3211" r:id="rId28"/>
    <p:sldId id="3212" r:id="rId29"/>
    <p:sldId id="3213" r:id="rId30"/>
    <p:sldId id="3215" r:id="rId31"/>
    <p:sldId id="3216" r:id="rId32"/>
    <p:sldId id="3217" r:id="rId33"/>
    <p:sldId id="3262" r:id="rId34"/>
    <p:sldId id="3263" r:id="rId35"/>
    <p:sldId id="3268" r:id="rId36"/>
    <p:sldId id="3105" r:id="rId37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E52CF895-7145-E247-BA54-33EF77F0CCFF}">
          <p14:sldIdLst>
            <p14:sldId id="3102"/>
          </p14:sldIdLst>
        </p14:section>
        <p14:section name="컨텐츠등록_overview" id="{196DD417-C0E4-4689-A07A-26257BDD2EB8}">
          <p14:sldIdLst>
            <p14:sldId id="3126"/>
            <p14:sldId id="3269"/>
            <p14:sldId id="3125"/>
            <p14:sldId id="3120"/>
          </p14:sldIdLst>
        </p14:section>
        <p14:section name="1-0.어셋업로드" id="{002EC8D6-613C-46AA-9130-F5A29B90CD3D}">
          <p14:sldIdLst>
            <p14:sldId id="3245"/>
            <p14:sldId id="3254"/>
            <p14:sldId id="3256"/>
            <p14:sldId id="3257"/>
            <p14:sldId id="3258"/>
          </p14:sldIdLst>
        </p14:section>
        <p14:section name="1-1.신규페이지 생성" id="{F0D170F0-E1F3-4B31-91C4-8F5607D83873}">
          <p14:sldIdLst>
            <p14:sldId id="3127"/>
            <p14:sldId id="3194"/>
            <p14:sldId id="3195"/>
            <p14:sldId id="3122"/>
          </p14:sldIdLst>
        </p14:section>
        <p14:section name="1-2.컨텐츠 생성" id="{38130C2E-E72D-461F-B39A-974E330481C4}">
          <p14:sldIdLst>
            <p14:sldId id="3218"/>
            <p14:sldId id="3223"/>
            <p14:sldId id="3239"/>
            <p14:sldId id="3231"/>
          </p14:sldIdLst>
        </p14:section>
        <p14:section name="1-3.STG 배포 및 최종 라이브" id="{26DD44EA-A0E2-4A06-A3A5-0A2DC1D09EDC}">
          <p14:sldIdLst>
            <p14:sldId id="3157"/>
            <p14:sldId id="3207"/>
            <p14:sldId id="3208"/>
          </p14:sldIdLst>
        </p14:section>
        <p14:section name="2-1브레드크럼 적용" id="{FE1E5A11-AFDC-4C4E-9AF0-3853A8D93270}">
          <p14:sldIdLst>
            <p14:sldId id="3130"/>
            <p14:sldId id="3209"/>
          </p14:sldIdLst>
        </p14:section>
        <p14:section name="2-2.리스트 관리" id="{294FD3B9-13CA-42BB-ABAB-2366826B8D0C}">
          <p14:sldIdLst>
            <p14:sldId id="3131"/>
            <p14:sldId id="3259"/>
            <p14:sldId id="3210"/>
            <p14:sldId id="3211"/>
            <p14:sldId id="3212"/>
            <p14:sldId id="3213"/>
            <p14:sldId id="3215"/>
            <p14:sldId id="3216"/>
            <p14:sldId id="3217"/>
            <p14:sldId id="3262"/>
            <p14:sldId id="3263"/>
            <p14:sldId id="3268"/>
          </p14:sldIdLst>
        </p14:section>
        <p14:section name="EOD" id="{0A3F52D9-9356-7E4D-87FA-C095CBE54D83}">
          <p14:sldIdLst>
            <p14:sldId id="31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4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A"/>
    <a:srgbClr val="282A2D"/>
    <a:srgbClr val="292B3B"/>
    <a:srgbClr val="00FF00"/>
    <a:srgbClr val="28292C"/>
    <a:srgbClr val="FFCCCC"/>
    <a:srgbClr val="FFFAEB"/>
    <a:srgbClr val="C6EFCE"/>
    <a:srgbClr val="0D233B"/>
    <a:srgbClr val="B9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7" autoAdjust="0"/>
    <p:restoredTop sz="95148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917" y="77"/>
      </p:cViewPr>
      <p:guideLst>
        <p:guide orient="horz" pos="2160"/>
        <p:guide pos="166"/>
        <p:guide pos="325"/>
        <p:guide pos="744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40CBD-78D0-4649-963F-54DBC3B9B55D}" type="datetimeFigureOut">
              <a:rPr kumimoji="1" lang="x-none" altLang="en-US" smtClean="0"/>
              <a:t>2/22/2024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B925A-D77C-C047-8C2A-55152D0A060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702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spcFirstLastPara="1" wrap="square" lIns="91105" tIns="45540" rIns="91105" bIns="4554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64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7399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3701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74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191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7130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0099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489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6312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6648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672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268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8034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6993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2234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3581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026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49118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984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6049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4430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074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3807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6699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3222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0625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5877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8756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33226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2262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931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2116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195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1389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2760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49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userDrawn="1">
  <p:cSld name="1_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74" b="66436"/>
          <a:stretch/>
        </p:blipFill>
        <p:spPr bwMode="auto">
          <a:xfrm>
            <a:off x="0" y="0"/>
            <a:ext cx="1090985" cy="32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5" t="77614"/>
          <a:stretch/>
        </p:blipFill>
        <p:spPr bwMode="auto">
          <a:xfrm>
            <a:off x="10030670" y="4721400"/>
            <a:ext cx="2161330" cy="2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 userDrawn="1"/>
        </p:nvSpPr>
        <p:spPr>
          <a:xfrm>
            <a:off x="0" y="0"/>
            <a:ext cx="223520" cy="3204000"/>
          </a:xfrm>
          <a:prstGeom prst="rect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 rot="16200000">
            <a:off x="413820" y="2551020"/>
            <a:ext cx="239160" cy="1066800"/>
          </a:xfrm>
          <a:prstGeom prst="rect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6099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50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userDrawn="1">
  <p:cSld name="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6"/>
          <p:cNvSpPr txBox="1"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54" name="Google Shape;54;p66"/>
          <p:cNvSpPr txBox="1"/>
          <p:nvPr/>
        </p:nvSpPr>
        <p:spPr>
          <a:xfrm>
            <a:off x="9275762" y="6586538"/>
            <a:ext cx="27432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1">
                <a:solidFill>
                  <a:srgbClr val="7F7F7F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‹#›</a:t>
            </a:fld>
            <a:endParaRPr sz="1000" b="1" dirty="0">
              <a:solidFill>
                <a:srgbClr val="7F7F7F"/>
              </a:solidFill>
              <a:latin typeface="LG Smart_H SemiBold" panose="020B0600000101010101" pitchFamily="50" charset="-127"/>
              <a:ea typeface="LG Smart_H Semi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57" name="Google Shape;57;p66"/>
          <p:cNvCxnSpPr/>
          <p:nvPr/>
        </p:nvCxnSpPr>
        <p:spPr>
          <a:xfrm>
            <a:off x="397933" y="520307"/>
            <a:ext cx="11386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 Box 2"/>
          <p:cNvSpPr txBox="1">
            <a:spLocks noChangeArrowheads="1"/>
          </p:cNvSpPr>
          <p:nvPr userDrawn="1"/>
        </p:nvSpPr>
        <p:spPr bwMode="gray">
          <a:xfrm>
            <a:off x="10779055" y="250585"/>
            <a:ext cx="10150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algn="dist" eaLnBrk="1" latinLnBrk="0" hangingPunct="1">
              <a:spcBef>
                <a:spcPct val="50000"/>
              </a:spcBef>
            </a:pP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r>
              <a:rPr lang="en-US" altLang="ko-KR" sz="800" b="0" dirty="0">
                <a:solidFill>
                  <a:srgbClr val="FF0000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CONFIDENTIAL</a:t>
            </a: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endParaRPr lang="en-US" altLang="ko-KR" sz="800" b="1" dirty="0">
              <a:solidFill>
                <a:srgbClr val="FF0000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834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preserve="1" userDrawn="1">
  <p:cSld name="1_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2879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77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50.lge.co.kr/estudio/#/project/KR/sites/kr/pages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stg.lge.co.kr/story/hands-on-review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FYPjcxKE2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ge.co.kr/story/lifestyle/life-design-book-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lge.co.kr/story/trend/lg-tiiun-mini-bt2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ge.co.kr/story/ad-campaigns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28891" y="2131396"/>
            <a:ext cx="9801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Experience Studio</a:t>
            </a:r>
            <a:r>
              <a:rPr lang="ko-KR" altLang="en-US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 사용 가이드</a:t>
            </a:r>
            <a:endParaRPr lang="en-US" altLang="ko-KR" sz="4000" b="1" dirty="0">
              <a:solidFill>
                <a:schemeClr val="dk1"/>
              </a:solidFill>
              <a:latin typeface="LG Smart_H SemiBold" panose="020B0600000101010101" pitchFamily="34" charset="-127"/>
              <a:ea typeface="LG Smart_H SemiBold" panose="020B0600000101010101" pitchFamily="34" charset="-127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4000" b="1" dirty="0" smtClean="0">
                <a:solidFill>
                  <a:schemeClr val="dk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컴포넌트 페이지 제작</a:t>
            </a:r>
            <a:endParaRPr lang="ko-KR" altLang="en-US" sz="4000" b="1" dirty="0">
              <a:solidFill>
                <a:schemeClr val="dk1"/>
              </a:solidFill>
              <a:latin typeface="LG Smart_H SemiBold" panose="020B0600000101010101" pitchFamily="50" charset="-127"/>
              <a:ea typeface="LG Smart_H Semi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gray">
          <a:xfrm>
            <a:off x="10779055" y="250585"/>
            <a:ext cx="10150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algn="dist" eaLnBrk="1" latinLnBrk="0" hangingPunct="1">
              <a:spcBef>
                <a:spcPct val="50000"/>
              </a:spcBef>
            </a:pP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r>
              <a:rPr lang="en-US" altLang="ko-KR" sz="800" b="0" dirty="0">
                <a:solidFill>
                  <a:srgbClr val="FF0000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CONFIDENTIAL</a:t>
            </a: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endParaRPr lang="en-US" altLang="ko-KR" sz="800" b="1" dirty="0">
              <a:solidFill>
                <a:srgbClr val="FF0000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763" y="5322985"/>
            <a:ext cx="720000" cy="7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2763" y="5781375"/>
            <a:ext cx="5537200" cy="26161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>
            <a:defPPr>
              <a:defRPr lang="x-none"/>
            </a:defPPr>
            <a:lvl1pPr>
              <a:buClr>
                <a:schemeClr val="dk1"/>
              </a:buClr>
              <a:buSzPts val="1100"/>
              <a:defRPr sz="1600">
                <a:solidFill>
                  <a:schemeClr val="dk1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  <a:cs typeface="Arial"/>
              </a:defRPr>
            </a:lvl1pPr>
          </a:lstStyle>
          <a:p>
            <a:r>
              <a:rPr lang="en-US" altLang="ko-KR" sz="1100" dirty="0">
                <a:sym typeface="Arial"/>
              </a:rPr>
              <a:t>Ver. </a:t>
            </a:r>
            <a:r>
              <a:rPr lang="en-US" altLang="ko-KR" sz="1100" dirty="0" smtClean="0">
                <a:sym typeface="Arial"/>
              </a:rPr>
              <a:t>0.7  </a:t>
            </a:r>
            <a:r>
              <a:rPr lang="en-US" altLang="ko-KR" sz="1100" dirty="0">
                <a:sym typeface="Arial"/>
              </a:rPr>
              <a:t>|  Last Updated : </a:t>
            </a:r>
            <a:r>
              <a:rPr lang="en-US" altLang="ko-KR" sz="1100" dirty="0" smtClean="0">
                <a:latin typeface="LG Smart_H SemiBold" panose="020B0600000101010101" pitchFamily="50" charset="-127"/>
                <a:ea typeface="LG Smart_H SemiBold" panose="020B0600000101010101" pitchFamily="50" charset="-127"/>
                <a:sym typeface="Arial"/>
              </a:rPr>
              <a:t>2023/01/03</a:t>
            </a:r>
            <a:endParaRPr lang="en-US" altLang="ko-KR" sz="1100" dirty="0">
              <a:latin typeface="LG Smart_H SemiBold" panose="020B0600000101010101" pitchFamily="50" charset="-127"/>
              <a:ea typeface="LG Smart_H Semi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87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03" y="1910007"/>
            <a:ext cx="7516247" cy="3478076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262250"/>
            <a:ext cx="3199654" cy="275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상단바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워크플로우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클릭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제일 끝으로 이동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최근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job)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배포 요청한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(“asset”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확인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동일한 이름으로 올라온 </a:t>
            </a:r>
            <a: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</a:t>
            </a:r>
            <a:r>
              <a:rPr lang="ko-KR" altLang="en-US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들이 있어서 </a:t>
            </a:r>
            <a: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후 내가 올린 파일에 대한 워크플로우가 맞는 지 확인 필수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업로드한 파일명 확인 후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Approve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1-0. </a:t>
            </a:r>
            <a:r>
              <a:rPr lang="ko-KR" altLang="en-US" sz="1400" dirty="0" err="1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4751905" y="1903649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4533062" y="1903649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1109960" y="3488106"/>
            <a:ext cx="162278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900958" y="3516214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5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0466570" y="5135163"/>
            <a:ext cx="340888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233176" y="5181051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7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6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3" name="TextBox 2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1-1.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신규 페이지 생성</a:t>
              </a:r>
              <a:endParaRPr lang="ko-KR" altLang="en-US" sz="3600" b="1" dirty="0">
                <a:solidFill>
                  <a:schemeClr val="bg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rgbClr val="0096D6"/>
            </a:solidFill>
            <a:ln w="28575">
              <a:solidFill>
                <a:srgbClr val="0096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63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1-1.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신규 페이지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881"/>
            <a:ext cx="3171929" cy="33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 왼쪽 상단 컨텐츠 탭으로 이동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Experience Studio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WCMS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처음 로그인 할 때 랜딩 페이지는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CC Professional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KR’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폴더 선택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주소창에 직접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입력하여 페이지 이동 가능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https://cms50.lge.co.kr/estudio/#/project/KR/sites/kr/pages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D575E6-D57E-404C-A5DA-1D6AF7D9D00E}"/>
              </a:ext>
            </a:extLst>
          </p:cNvPr>
          <p:cNvGrpSpPr/>
          <p:nvPr/>
        </p:nvGrpSpPr>
        <p:grpSpPr>
          <a:xfrm>
            <a:off x="3959253" y="1182881"/>
            <a:ext cx="7657491" cy="1878051"/>
            <a:chOff x="334964" y="731799"/>
            <a:chExt cx="11533186" cy="28285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21D46-C2FB-4A1C-8CAF-012F11AB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348"/>
            <a:stretch/>
          </p:blipFill>
          <p:spPr>
            <a:xfrm>
              <a:off x="334964" y="731799"/>
              <a:ext cx="11533186" cy="282859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3A8F724-7F84-4EEE-B4EB-6344CD963F21}"/>
                </a:ext>
              </a:extLst>
            </p:cNvPr>
            <p:cNvSpPr/>
            <p:nvPr/>
          </p:nvSpPr>
          <p:spPr>
            <a:xfrm>
              <a:off x="1013136" y="781679"/>
              <a:ext cx="446050" cy="2479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1C1D8AD-7998-4589-8924-9FEAC7B11168}"/>
                </a:ext>
              </a:extLst>
            </p:cNvPr>
            <p:cNvSpPr/>
            <p:nvPr/>
          </p:nvSpPr>
          <p:spPr>
            <a:xfrm>
              <a:off x="796108" y="77878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D127CD-8962-4DE4-89BB-92904564DCA4}"/>
                </a:ext>
              </a:extLst>
            </p:cNvPr>
            <p:cNvSpPr/>
            <p:nvPr/>
          </p:nvSpPr>
          <p:spPr>
            <a:xfrm>
              <a:off x="10078502" y="813868"/>
              <a:ext cx="1008598" cy="39580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808050-0EAB-464D-AA30-D350D2FB2877}"/>
                </a:ext>
              </a:extLst>
            </p:cNvPr>
            <p:cNvSpPr/>
            <p:nvPr/>
          </p:nvSpPr>
          <p:spPr>
            <a:xfrm>
              <a:off x="9859659" y="81386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921FF7C-B787-4851-8F60-D2A9D004C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214" t="50182" r="4371" b="-1"/>
            <a:stretch/>
          </p:blipFill>
          <p:spPr>
            <a:xfrm>
              <a:off x="10116602" y="984091"/>
              <a:ext cx="898922" cy="150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A6A5F2-74A8-4F00-8624-506C23462C18}"/>
              </a:ext>
            </a:extLst>
          </p:cNvPr>
          <p:cNvGrpSpPr/>
          <p:nvPr/>
        </p:nvGrpSpPr>
        <p:grpSpPr>
          <a:xfrm>
            <a:off x="4002505" y="3192176"/>
            <a:ext cx="7570988" cy="2691628"/>
            <a:chOff x="352066" y="737372"/>
            <a:chExt cx="11504972" cy="409023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27EC789-3785-478C-B62E-11AB145331C0}"/>
                </a:ext>
              </a:extLst>
            </p:cNvPr>
            <p:cNvGrpSpPr/>
            <p:nvPr/>
          </p:nvGrpSpPr>
          <p:grpSpPr>
            <a:xfrm>
              <a:off x="352066" y="737372"/>
              <a:ext cx="11504972" cy="4090233"/>
              <a:chOff x="352066" y="737372"/>
              <a:chExt cx="11504972" cy="4090233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B872E6B-924F-4231-A348-5427E7F8F4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23227"/>
              <a:stretch/>
            </p:blipFill>
            <p:spPr>
              <a:xfrm>
                <a:off x="352223" y="737372"/>
                <a:ext cx="11504815" cy="353853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F2EDBDC-1D64-41A8-890B-264D1D0E40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0795"/>
              <a:stretch/>
            </p:blipFill>
            <p:spPr>
              <a:xfrm>
                <a:off x="352223" y="2098783"/>
                <a:ext cx="11504815" cy="272882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AF06DC1-0462-48C1-8680-AC92AF042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29172" b="34696"/>
              <a:stretch/>
            </p:blipFill>
            <p:spPr>
              <a:xfrm>
                <a:off x="5332775" y="2861557"/>
                <a:ext cx="1747293" cy="1679446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2DAB9-CEB9-41EB-B5DF-E0CE59AE20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489" b="64704"/>
              <a:stretch/>
            </p:blipFill>
            <p:spPr>
              <a:xfrm>
                <a:off x="352066" y="1103329"/>
                <a:ext cx="11504815" cy="1005062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1E9985-3844-43B1-A4C8-4ED3D6F82200}"/>
                </a:ext>
              </a:extLst>
            </p:cNvPr>
            <p:cNvSpPr/>
            <p:nvPr/>
          </p:nvSpPr>
          <p:spPr>
            <a:xfrm>
              <a:off x="3716383" y="2905941"/>
              <a:ext cx="1568449" cy="15676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AFF154E-010F-4523-B69D-86B5D0BC4FA0}"/>
                </a:ext>
              </a:extLst>
            </p:cNvPr>
            <p:cNvSpPr/>
            <p:nvPr/>
          </p:nvSpPr>
          <p:spPr>
            <a:xfrm>
              <a:off x="3497541" y="290594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5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422" y="2059159"/>
            <a:ext cx="7571074" cy="35451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1-1.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신규 페이지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881"/>
            <a:ext cx="3171929" cy="33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Sites’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왼쪽 탐색기에서 사이트 선택 시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오른쪽에 사이트 목록 노출 됨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- Site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en-US" altLang="ko-KR" sz="105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&gt; story &gt; </a:t>
            </a:r>
            <a:r>
              <a:rPr lang="en-US" altLang="ko-KR" sz="105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hands-on-reviews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 페이지 생성 시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5. [+ New Page]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버튼을 선택하여 페이지 생성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003F41-23D5-4F1A-90BC-28AF31DB9B2E}"/>
              </a:ext>
            </a:extLst>
          </p:cNvPr>
          <p:cNvGrpSpPr/>
          <p:nvPr/>
        </p:nvGrpSpPr>
        <p:grpSpPr>
          <a:xfrm>
            <a:off x="4069664" y="2281695"/>
            <a:ext cx="2286214" cy="3377426"/>
            <a:chOff x="4069664" y="1206574"/>
            <a:chExt cx="2286214" cy="216610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38A853B-94AE-4AFD-B416-D880B2853E04}"/>
                </a:ext>
              </a:extLst>
            </p:cNvPr>
            <p:cNvGrpSpPr/>
            <p:nvPr/>
          </p:nvGrpSpPr>
          <p:grpSpPr>
            <a:xfrm>
              <a:off x="4069664" y="1341181"/>
              <a:ext cx="2286214" cy="2031495"/>
              <a:chOff x="3963628" y="2073057"/>
              <a:chExt cx="2365976" cy="21023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56B6695-8D61-4CD2-9869-322C6E55BF53}"/>
                  </a:ext>
                </a:extLst>
              </p:cNvPr>
              <p:cNvSpPr/>
              <p:nvPr/>
            </p:nvSpPr>
            <p:spPr>
              <a:xfrm>
                <a:off x="3963629" y="2108044"/>
                <a:ext cx="1778841" cy="206738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8F4A419-41AE-4B98-8612-D37DBAB2078D}"/>
                  </a:ext>
                </a:extLst>
              </p:cNvPr>
              <p:cNvSpPr/>
              <p:nvPr/>
            </p:nvSpPr>
            <p:spPr>
              <a:xfrm>
                <a:off x="3963628" y="2293185"/>
                <a:ext cx="778715" cy="133060"/>
              </a:xfrm>
              <a:prstGeom prst="rect">
                <a:avLst/>
              </a:prstGeom>
              <a:solidFill>
                <a:srgbClr val="C00000">
                  <a:alpha val="25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B44C195-165E-45B5-B3FD-101F019668D6}"/>
                  </a:ext>
                </a:extLst>
              </p:cNvPr>
              <p:cNvSpPr/>
              <p:nvPr/>
            </p:nvSpPr>
            <p:spPr>
              <a:xfrm>
                <a:off x="4912524" y="3578634"/>
                <a:ext cx="709930" cy="554425"/>
              </a:xfrm>
              <a:prstGeom prst="rect">
                <a:avLst/>
              </a:prstGeom>
              <a:solidFill>
                <a:srgbClr val="C00000">
                  <a:alpha val="25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14F63EE-128B-42AE-9261-9CDC3FD10094}"/>
                  </a:ext>
                </a:extLst>
              </p:cNvPr>
              <p:cNvSpPr/>
              <p:nvPr/>
            </p:nvSpPr>
            <p:spPr>
              <a:xfrm>
                <a:off x="5907926" y="2073057"/>
                <a:ext cx="421678" cy="14569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0E54C10-69C6-4C63-AFB2-48EF8447DE18}"/>
                </a:ext>
              </a:extLst>
            </p:cNvPr>
            <p:cNvGrpSpPr/>
            <p:nvPr/>
          </p:nvGrpSpPr>
          <p:grpSpPr>
            <a:xfrm>
              <a:off x="4079206" y="1206574"/>
              <a:ext cx="2016794" cy="168421"/>
              <a:chOff x="459863" y="-3326479"/>
              <a:chExt cx="3067104" cy="25613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3553E56-45F3-4CBD-949B-05F6763FA989}"/>
                  </a:ext>
                </a:extLst>
              </p:cNvPr>
              <p:cNvSpPr/>
              <p:nvPr/>
            </p:nvSpPr>
            <p:spPr>
              <a:xfrm>
                <a:off x="459863" y="-3240570"/>
                <a:ext cx="171760" cy="17022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1" dirty="0">
                    <a:solidFill>
                      <a:schemeClr val="bg1"/>
                    </a:solidFill>
                  </a:rPr>
                  <a:t>4</a:t>
                </a:r>
                <a:endParaRPr lang="ko-KR" altLang="en-US" sz="100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2712612-9F03-4E0A-9FCF-CCA8D7521891}"/>
                  </a:ext>
                </a:extLst>
              </p:cNvPr>
              <p:cNvSpPr/>
              <p:nvPr/>
            </p:nvSpPr>
            <p:spPr>
              <a:xfrm>
                <a:off x="3308818" y="-3326479"/>
                <a:ext cx="218149" cy="21409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1" dirty="0">
                    <a:solidFill>
                      <a:schemeClr val="bg1"/>
                    </a:solidFill>
                  </a:rPr>
                  <a:t>5</a:t>
                </a:r>
                <a:endParaRPr lang="ko-KR" altLang="en-US" sz="100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641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363902" y="1279252"/>
            <a:ext cx="4848194" cy="2366020"/>
            <a:chOff x="4032467" y="1621862"/>
            <a:chExt cx="7761600" cy="37878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467" y="1621862"/>
              <a:ext cx="7761600" cy="3787820"/>
            </a:xfrm>
            <a:prstGeom prst="rect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</p:pic>
        <p:sp>
          <p:nvSpPr>
            <p:cNvPr id="14" name="직사각형 13"/>
            <p:cNvSpPr/>
            <p:nvPr/>
          </p:nvSpPr>
          <p:spPr>
            <a:xfrm>
              <a:off x="6388764" y="2444363"/>
              <a:ext cx="1063420" cy="10631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903" y="1450325"/>
            <a:ext cx="4848194" cy="21715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1-1.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신규 페이지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881"/>
            <a:ext cx="3383422" cy="33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[(T0004) Basic]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템플릿 선택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 startAt="6"/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 정보 입력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Name</a:t>
            </a:r>
            <a:r>
              <a:rPr lang="en-US" altLang="ko-KR" sz="8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</a:t>
            </a:r>
            <a:r>
              <a:rPr lang="en-US" altLang="ko-KR" sz="8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www.lge.co.kr/story/hands-on-reviews/</a:t>
            </a:r>
            <a:r>
              <a:rPr lang="en-US" altLang="ko-KR" sz="80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{</a:t>
            </a:r>
            <a:r>
              <a:rPr lang="en-US" altLang="ko-KR" sz="800" b="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Name</a:t>
            </a:r>
            <a:r>
              <a:rPr lang="en-US" altLang="ko-KR" sz="80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  <a:br>
              <a:rPr lang="en-US" altLang="ko-KR" sz="80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800" b="0" dirty="0" smtClean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 startAt="6"/>
            </a:pPr>
            <a:r>
              <a:rPr lang="en-US" altLang="ko-KR" sz="9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en-US" altLang="ko-KR" sz="9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Finish] </a:t>
            </a:r>
            <a:r>
              <a:rPr lang="ko-KR" altLang="en-US" sz="9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버튼을 선택하여 페이지 생성</a:t>
            </a:r>
            <a:endParaRPr lang="en-US" altLang="ko-KR" sz="9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902" y="3730421"/>
            <a:ext cx="4848194" cy="2366021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sp>
        <p:nvSpPr>
          <p:cNvPr id="31" name="직사각형 30"/>
          <p:cNvSpPr/>
          <p:nvPr/>
        </p:nvSpPr>
        <p:spPr>
          <a:xfrm>
            <a:off x="5659405" y="4089958"/>
            <a:ext cx="4133072" cy="243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653779" y="5926847"/>
            <a:ext cx="287586" cy="163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6095999" y="973629"/>
            <a:ext cx="3384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 페이지 생성 화면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91C79A-10E8-421F-A730-0EB374DBD453}"/>
              </a:ext>
            </a:extLst>
          </p:cNvPr>
          <p:cNvSpPr/>
          <p:nvPr/>
        </p:nvSpPr>
        <p:spPr>
          <a:xfrm>
            <a:off x="7213688" y="1621570"/>
            <a:ext cx="143445" cy="140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6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EC7CB5-F9DD-4BA3-8E49-D894F4C70331}"/>
              </a:ext>
            </a:extLst>
          </p:cNvPr>
          <p:cNvSpPr/>
          <p:nvPr/>
        </p:nvSpPr>
        <p:spPr>
          <a:xfrm>
            <a:off x="5659405" y="3939355"/>
            <a:ext cx="143445" cy="140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7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F94C59-B7E5-4B6A-B7AF-5C422F8659C2}"/>
              </a:ext>
            </a:extLst>
          </p:cNvPr>
          <p:cNvSpPr/>
          <p:nvPr/>
        </p:nvSpPr>
        <p:spPr>
          <a:xfrm>
            <a:off x="9649032" y="5786069"/>
            <a:ext cx="143445" cy="140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8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03616" y="1769062"/>
            <a:ext cx="556592" cy="5577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66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3" name="TextBox 2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1-2.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컨텐츠 생성</a:t>
              </a:r>
              <a:endParaRPr lang="ko-KR" altLang="en-US" sz="3600" b="1" dirty="0">
                <a:solidFill>
                  <a:schemeClr val="bg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rgbClr val="0096D6"/>
            </a:solidFill>
            <a:ln w="28575">
              <a:solidFill>
                <a:srgbClr val="0096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8503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63" y="3715914"/>
            <a:ext cx="7217749" cy="22703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137" y="875649"/>
            <a:ext cx="5519671" cy="44176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723"/>
            <a:ext cx="3211066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엑셀 파일 정보 기반으로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SEO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설정 후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apply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[Basic SEO]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Page Title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Keywords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Description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Canonical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[Social Tag]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OG Title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OG Description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OG URL</a:t>
            </a: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D9A1FAE0-4ABE-4604-A0D0-6026FAB4F414}"/>
              </a:ext>
            </a:extLst>
          </p:cNvPr>
          <p:cNvSpPr txBox="1">
            <a:spLocks/>
          </p:cNvSpPr>
          <p:nvPr/>
        </p:nvSpPr>
        <p:spPr>
          <a:xfrm>
            <a:off x="397933" y="1521911"/>
            <a:ext cx="3134232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컴포넌트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content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셋팅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KRC0002]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80355C-4916-4B70-948F-CA75FA92B80F}"/>
              </a:ext>
            </a:extLst>
          </p:cNvPr>
          <p:cNvGrpSpPr/>
          <p:nvPr/>
        </p:nvGrpSpPr>
        <p:grpSpPr>
          <a:xfrm>
            <a:off x="5562708" y="2038852"/>
            <a:ext cx="5809449" cy="2189498"/>
            <a:chOff x="5890520" y="-503840"/>
            <a:chExt cx="5809449" cy="218949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558CC1-D99A-45F2-A734-6AE98404AB82}"/>
                </a:ext>
              </a:extLst>
            </p:cNvPr>
            <p:cNvSpPr/>
            <p:nvPr/>
          </p:nvSpPr>
          <p:spPr>
            <a:xfrm>
              <a:off x="11385066" y="1505475"/>
              <a:ext cx="314903" cy="18018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5DDBB813-DCC2-40E3-A72A-6ABF320FD640}"/>
                </a:ext>
              </a:extLst>
            </p:cNvPr>
            <p:cNvCxnSpPr>
              <a:cxnSpLocks/>
              <a:stCxn id="33" idx="1"/>
              <a:endCxn id="16" idx="3"/>
            </p:cNvCxnSpPr>
            <p:nvPr/>
          </p:nvCxnSpPr>
          <p:spPr>
            <a:xfrm rot="10800000">
              <a:off x="10566808" y="413341"/>
              <a:ext cx="818258" cy="1182227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BA6E5B-565E-41B9-83AD-B555778969DA}"/>
                </a:ext>
              </a:extLst>
            </p:cNvPr>
            <p:cNvSpPr txBox="1"/>
            <p:nvPr/>
          </p:nvSpPr>
          <p:spPr>
            <a:xfrm>
              <a:off x="6577050" y="-503840"/>
              <a:ext cx="2500255" cy="25693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C00000"/>
                  </a:solidFill>
                </a:rPr>
                <a:t>공백 제외 </a:t>
              </a:r>
              <a:r>
                <a:rPr lang="en-US" altLang="ko-KR" sz="800" dirty="0">
                  <a:solidFill>
                    <a:srgbClr val="C00000"/>
                  </a:solidFill>
                </a:rPr>
                <a:t>20</a:t>
              </a:r>
              <a:r>
                <a:rPr lang="ko-KR" altLang="en-US" sz="800" dirty="0">
                  <a:solidFill>
                    <a:srgbClr val="C00000"/>
                  </a:solidFill>
                </a:rPr>
                <a:t>자 이내 끝에 </a:t>
              </a:r>
              <a:r>
                <a:rPr lang="en-US" altLang="ko-KR" sz="800" dirty="0">
                  <a:solidFill>
                    <a:srgbClr val="C00000"/>
                  </a:solidFill>
                </a:rPr>
                <a:t>“| LG</a:t>
              </a:r>
              <a:r>
                <a:rPr lang="ko-KR" altLang="en-US" sz="800" dirty="0">
                  <a:solidFill>
                    <a:srgbClr val="C00000"/>
                  </a:solidFill>
                </a:rPr>
                <a:t>전자</a:t>
              </a:r>
              <a:r>
                <a:rPr lang="en-US" altLang="ko-KR" sz="800" dirty="0">
                  <a:solidFill>
                    <a:srgbClr val="C00000"/>
                  </a:solidFill>
                </a:rPr>
                <a:t>” </a:t>
              </a:r>
              <a:r>
                <a:rPr lang="ko-KR" altLang="en-US" sz="800" dirty="0">
                  <a:solidFill>
                    <a:srgbClr val="C00000"/>
                  </a:solidFill>
                </a:rPr>
                <a:t>삽입</a:t>
              </a:r>
              <a:endParaRPr lang="en-US" altLang="ko-KR" sz="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400BB5-13A0-4563-B6C3-42AB04E33EE2}"/>
                </a:ext>
              </a:extLst>
            </p:cNvPr>
            <p:cNvSpPr txBox="1"/>
            <p:nvPr/>
          </p:nvSpPr>
          <p:spPr>
            <a:xfrm>
              <a:off x="5890520" y="719573"/>
              <a:ext cx="2500255" cy="25693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C00000"/>
                  </a:solidFill>
                </a:rPr>
                <a:t>Social Tag</a:t>
              </a:r>
              <a:r>
                <a:rPr lang="ko-KR" altLang="en-US" sz="800" dirty="0">
                  <a:solidFill>
                    <a:srgbClr val="C00000"/>
                  </a:solidFill>
                </a:rPr>
                <a:t>는 위에 </a:t>
              </a:r>
              <a:r>
                <a:rPr lang="en-US" altLang="ko-KR" sz="800" dirty="0">
                  <a:solidFill>
                    <a:srgbClr val="C00000"/>
                  </a:solidFill>
                </a:rPr>
                <a:t>Basic SEO</a:t>
              </a:r>
              <a:r>
                <a:rPr lang="ko-KR" altLang="en-US" sz="800" dirty="0">
                  <a:solidFill>
                    <a:srgbClr val="C00000"/>
                  </a:solidFill>
                </a:rPr>
                <a:t>와 동일하게 기입</a:t>
              </a:r>
              <a:endParaRPr lang="en-US" altLang="ko-KR" sz="8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9F5CFD1-5850-45CC-B18D-164C78F33BBD}"/>
                </a:ext>
              </a:extLst>
            </p:cNvPr>
            <p:cNvSpPr/>
            <p:nvPr/>
          </p:nvSpPr>
          <p:spPr>
            <a:xfrm>
              <a:off x="11363212" y="1374500"/>
              <a:ext cx="112200" cy="11119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제목 1"/>
          <p:cNvSpPr txBox="1">
            <a:spLocks/>
          </p:cNvSpPr>
          <p:nvPr/>
        </p:nvSpPr>
        <p:spPr>
          <a:xfrm>
            <a:off x="397932" y="1325723"/>
            <a:ext cx="32110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8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기본으로 컴포넌트 </a:t>
            </a:r>
            <a:r>
              <a:rPr lang="ko-KR" altLang="en-US" sz="800" b="0" dirty="0" err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세팅되어</a:t>
            </a:r>
            <a:r>
              <a:rPr lang="ko-KR" altLang="en-US" sz="8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있어 별도 추가 필요 없음</a:t>
            </a:r>
            <a:endParaRPr lang="en-US" altLang="ko-KR" sz="80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381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723"/>
            <a:ext cx="3211066" cy="178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1-1. 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최초 컴포넌트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등록시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MULTI-COMPONENT PLACEHOLDER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영역 플러스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(+)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1-2. 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컴포넌트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추가시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컴포넌트 하단 플러스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(+)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Components &gt; All Components &gt;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lgecokr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컴포넌트 검색 후 선택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D9A1FAE0-4ABE-4604-A0D0-6026FAB4F414}"/>
              </a:ext>
            </a:extLst>
          </p:cNvPr>
          <p:cNvSpPr txBox="1">
            <a:spLocks/>
          </p:cNvSpPr>
          <p:nvPr/>
        </p:nvSpPr>
        <p:spPr>
          <a:xfrm>
            <a:off x="397933" y="1521911"/>
            <a:ext cx="3134232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z="1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컴포넌트 추가하기</a:t>
            </a:r>
            <a:endParaRPr lang="en-US" altLang="ko-KR" sz="1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97932" y="1325723"/>
            <a:ext cx="32110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8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기본으로 컴포넌트 </a:t>
            </a:r>
            <a:r>
              <a:rPr lang="ko-KR" altLang="en-US" sz="800" b="0" dirty="0" err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세팅되어</a:t>
            </a:r>
            <a:r>
              <a:rPr lang="ko-KR" altLang="en-US" sz="8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있어 별도 추가 필요 없음</a:t>
            </a:r>
            <a:endParaRPr lang="en-US" altLang="ko-KR" sz="80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65" y="846567"/>
            <a:ext cx="5410066" cy="18013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497262" y="1408257"/>
            <a:ext cx="4133072" cy="3389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320" y="1966070"/>
            <a:ext cx="5113487" cy="219272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22528" y="2626364"/>
            <a:ext cx="4133072" cy="3389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5" y="3104746"/>
            <a:ext cx="4590572" cy="313534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EC7CB5-F9DD-4BA3-8E49-D894F4C70331}"/>
              </a:ext>
            </a:extLst>
          </p:cNvPr>
          <p:cNvSpPr/>
          <p:nvPr/>
        </p:nvSpPr>
        <p:spPr>
          <a:xfrm>
            <a:off x="3903845" y="1521911"/>
            <a:ext cx="506950" cy="145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1-1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EC7CB5-F9DD-4BA3-8E49-D894F4C70331}"/>
              </a:ext>
            </a:extLst>
          </p:cNvPr>
          <p:cNvSpPr/>
          <p:nvPr/>
        </p:nvSpPr>
        <p:spPr>
          <a:xfrm>
            <a:off x="3903845" y="2821587"/>
            <a:ext cx="506950" cy="145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1-2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17" idx="3"/>
            <a:endCxn id="8" idx="0"/>
          </p:cNvCxnSpPr>
          <p:nvPr/>
        </p:nvCxnSpPr>
        <p:spPr>
          <a:xfrm>
            <a:off x="8630334" y="1577747"/>
            <a:ext cx="722977" cy="152699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9" idx="3"/>
            <a:endCxn id="8" idx="0"/>
          </p:cNvCxnSpPr>
          <p:nvPr/>
        </p:nvCxnSpPr>
        <p:spPr>
          <a:xfrm>
            <a:off x="8955600" y="2795854"/>
            <a:ext cx="397711" cy="30889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B44C195-165E-45B5-B3FD-101F019668D6}"/>
              </a:ext>
            </a:extLst>
          </p:cNvPr>
          <p:cNvSpPr/>
          <p:nvPr/>
        </p:nvSpPr>
        <p:spPr>
          <a:xfrm>
            <a:off x="7102002" y="3429560"/>
            <a:ext cx="1452718" cy="606693"/>
          </a:xfrm>
          <a:prstGeom prst="rect">
            <a:avLst/>
          </a:prstGeom>
          <a:solidFill>
            <a:srgbClr val="C0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489784" y="3430146"/>
            <a:ext cx="2041816" cy="156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컴포넌트 검색</a:t>
            </a:r>
            <a:endParaRPr lang="ko-KR" altLang="en-US" sz="9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084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8510" y="1696407"/>
            <a:ext cx="3383422" cy="15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 smtClean="0"/>
              <a:t>모든 컨텐츠 </a:t>
            </a:r>
            <a:r>
              <a:rPr lang="en-US" altLang="ko-KR" b="1" dirty="0" smtClean="0"/>
              <a:t>social </a:t>
            </a:r>
            <a:r>
              <a:rPr lang="en-US" altLang="ko-KR" b="1" dirty="0"/>
              <a:t>share </a:t>
            </a:r>
            <a:r>
              <a:rPr lang="ko-KR" altLang="en-US" b="1" dirty="0"/>
              <a:t>컴포넌트 필수</a:t>
            </a:r>
            <a:endParaRPr lang="en-US" altLang="ko-KR" b="1" dirty="0"/>
          </a:p>
          <a:p>
            <a:r>
              <a:rPr lang="ko-KR" altLang="en-US" dirty="0"/>
              <a:t>컴포넌트 우측에 햄버거 버튼 클릭 후 </a:t>
            </a:r>
            <a:r>
              <a:rPr lang="en-US" altLang="ko-KR" dirty="0"/>
              <a:t>Appearance </a:t>
            </a:r>
            <a:r>
              <a:rPr lang="ko-KR" altLang="en-US" dirty="0"/>
              <a:t>탭 선택하여</a:t>
            </a:r>
            <a:r>
              <a:rPr lang="en-US" altLang="ko-KR" dirty="0"/>
              <a:t> </a:t>
            </a:r>
            <a:r>
              <a:rPr lang="ko-KR" altLang="en-US" dirty="0" err="1"/>
              <a:t>셋팅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 smtClean="0"/>
              <a:t>No margin above</a:t>
            </a:r>
            <a:r>
              <a:rPr lang="ko-KR" altLang="en-US" dirty="0" smtClean="0"/>
              <a:t> 체크 후</a:t>
            </a:r>
            <a:r>
              <a:rPr lang="en-US" altLang="ko-KR" dirty="0"/>
              <a:t> </a:t>
            </a:r>
            <a:r>
              <a:rPr lang="ko-KR" altLang="en-US" dirty="0" smtClean="0"/>
              <a:t>저장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1165201"/>
            <a:ext cx="7659637" cy="531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8AE10-FBE1-4362-AB45-AD4559AD0292}"/>
              </a:ext>
            </a:extLst>
          </p:cNvPr>
          <p:cNvSpPr/>
          <p:nvPr/>
        </p:nvSpPr>
        <p:spPr>
          <a:xfrm>
            <a:off x="11327549" y="1151698"/>
            <a:ext cx="165641" cy="164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9A61BA-6046-4A76-96D3-FF1753100846}"/>
              </a:ext>
            </a:extLst>
          </p:cNvPr>
          <p:cNvSpPr/>
          <p:nvPr/>
        </p:nvSpPr>
        <p:spPr>
          <a:xfrm>
            <a:off x="11352999" y="1020067"/>
            <a:ext cx="114740" cy="1137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8" name="연결선: 꺾임 46">
            <a:extLst>
              <a:ext uri="{FF2B5EF4-FFF2-40B4-BE49-F238E27FC236}">
                <a16:creationId xmlns:a16="http://schemas.microsoft.com/office/drawing/2014/main" id="{B4CA1AB7-5749-45A1-9C60-CBAF73465F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5402" y="1234111"/>
            <a:ext cx="3537735" cy="1127939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9966" y="1430804"/>
            <a:ext cx="283045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[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컴포넌트 </a:t>
            </a:r>
            <a:r>
              <a:rPr lang="ko-KR" altLang="en-US" sz="1400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셋팅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– KRC0016]</a:t>
            </a:r>
          </a:p>
        </p:txBody>
      </p:sp>
      <p:sp>
        <p:nvSpPr>
          <p:cNvPr id="3" name="타원 2"/>
          <p:cNvSpPr/>
          <p:nvPr/>
        </p:nvSpPr>
        <p:spPr>
          <a:xfrm>
            <a:off x="485775" y="1070136"/>
            <a:ext cx="295275" cy="2952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58578"/>
          <a:stretch/>
        </p:blipFill>
        <p:spPr>
          <a:xfrm>
            <a:off x="4079209" y="2438581"/>
            <a:ext cx="7388530" cy="2457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58" y="3155003"/>
            <a:ext cx="1958869" cy="3295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848152" y="3305175"/>
            <a:ext cx="2069904" cy="203371"/>
          </a:xfrm>
          <a:prstGeom prst="rect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8CC3543-A2F9-4362-8372-7627E4CD62D0}"/>
              </a:ext>
            </a:extLst>
          </p:cNvPr>
          <p:cNvSpPr txBox="1">
            <a:spLocks/>
          </p:cNvSpPr>
          <p:nvPr/>
        </p:nvSpPr>
        <p:spPr>
          <a:xfrm>
            <a:off x="781050" y="1066191"/>
            <a:ext cx="162252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b="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Social share</a:t>
            </a:r>
            <a:endParaRPr lang="en-US" altLang="ko-KR" sz="14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52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1-3. </a:t>
              </a: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STG </a:t>
              </a:r>
              <a:r>
                <a:rPr lang="ko-KR" altLang="en-US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배포</a:t>
              </a:r>
              <a:endParaRPr lang="en-US" altLang="ko-KR" sz="36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rgbClr val="0096D6"/>
            </a:solidFill>
            <a:ln w="28575">
              <a:solidFill>
                <a:srgbClr val="0096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28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79757"/>
            <a:ext cx="8306236" cy="1569660"/>
          </a:xfrm>
          <a:prstGeom prst="rect">
            <a:avLst/>
          </a:prstGeom>
          <a:noFill/>
        </p:spPr>
        <p:txBody>
          <a:bodyPr wrap="square" lIns="684000" rtlCol="0" anchor="t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48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컨텐츠 등록 절차</a:t>
            </a:r>
            <a:endParaRPr lang="en-US" altLang="ko-KR" sz="4800" b="1" dirty="0">
              <a:solidFill>
                <a:schemeClr val="bg1"/>
              </a:solidFill>
              <a:latin typeface="LG Smart_H SemiBold" panose="020B0600000101010101" pitchFamily="50" charset="-127"/>
              <a:ea typeface="LG Smart_H SemiBold" panose="020B0600000101010101" pitchFamily="50" charset="-127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48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OVERVIEW</a:t>
            </a:r>
            <a:endParaRPr lang="ko-KR" altLang="en-US" sz="4800" b="1" dirty="0">
              <a:solidFill>
                <a:schemeClr val="bg1"/>
              </a:solidFill>
              <a:latin typeface="LG Smart_H SemiBold" panose="020B0600000101010101" pitchFamily="34" charset="-127"/>
              <a:ea typeface="LG Smart_H Semi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719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863362"/>
            <a:ext cx="3383422" cy="227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 할 페이지에 마우스 포인터를 올리면 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Publish’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노출됨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Publish’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 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Page(s) Publish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팝업 노출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Self Publish Workflow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Title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Description(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값 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Run Job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클릭하여 파일 제출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1-3.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STG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배포 및 라이브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70E179-C57B-4CFF-9CD8-BD581C34C67A}"/>
              </a:ext>
            </a:extLst>
          </p:cNvPr>
          <p:cNvGrpSpPr/>
          <p:nvPr/>
        </p:nvGrpSpPr>
        <p:grpSpPr>
          <a:xfrm>
            <a:off x="3964628" y="1839498"/>
            <a:ext cx="7738014" cy="2718597"/>
            <a:chOff x="334963" y="728536"/>
            <a:chExt cx="11522075" cy="40480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7FCADB6-416F-4686-9647-2C99109B6301}"/>
                </a:ext>
              </a:extLst>
            </p:cNvPr>
            <p:cNvGrpSpPr/>
            <p:nvPr/>
          </p:nvGrpSpPr>
          <p:grpSpPr>
            <a:xfrm>
              <a:off x="334963" y="728536"/>
              <a:ext cx="11522075" cy="3801921"/>
              <a:chOff x="334963" y="728536"/>
              <a:chExt cx="11522075" cy="380192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7992C39-16D8-47FF-AB71-CEF1846D8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963" y="728536"/>
                <a:ext cx="11522075" cy="3801921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B971C9-0EB8-4C86-AF5B-DA1E8FA6B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7628" t="43230" r="39495"/>
              <a:stretch/>
            </p:blipFill>
            <p:spPr>
              <a:xfrm>
                <a:off x="3494546" y="1835891"/>
                <a:ext cx="3788228" cy="189424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B2357C-0D66-4230-AA9C-8DDE3ED6E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7437" y="2151435"/>
              <a:ext cx="3113050" cy="262515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5FBBDA-15FA-4C60-9825-5ABF4DD7152D}"/>
                </a:ext>
              </a:extLst>
            </p:cNvPr>
            <p:cNvSpPr/>
            <p:nvPr/>
          </p:nvSpPr>
          <p:spPr>
            <a:xfrm>
              <a:off x="4774586" y="2859110"/>
              <a:ext cx="442793" cy="32698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21B2D6-CD55-4736-BB46-2E83EF2E9558}"/>
                </a:ext>
              </a:extLst>
            </p:cNvPr>
            <p:cNvSpPr/>
            <p:nvPr/>
          </p:nvSpPr>
          <p:spPr>
            <a:xfrm>
              <a:off x="4557559" y="2856214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CD6B79-8BD8-4602-AFD8-3558C3D512E7}"/>
                </a:ext>
              </a:extLst>
            </p:cNvPr>
            <p:cNvSpPr/>
            <p:nvPr/>
          </p:nvSpPr>
          <p:spPr>
            <a:xfrm>
              <a:off x="8697455" y="3098617"/>
              <a:ext cx="528901" cy="2469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FD2A7B-D3F6-4CA7-AD4C-5994DABBC403}"/>
                </a:ext>
              </a:extLst>
            </p:cNvPr>
            <p:cNvSpPr/>
            <p:nvPr/>
          </p:nvSpPr>
          <p:spPr>
            <a:xfrm>
              <a:off x="5326686" y="250688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601AC0C-7AAA-452A-B17D-E4C34DD47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9824" y="2139140"/>
              <a:ext cx="3113051" cy="263744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132906-302B-41BE-864C-A50CAF2D6E26}"/>
                </a:ext>
              </a:extLst>
            </p:cNvPr>
            <p:cNvSpPr/>
            <p:nvPr/>
          </p:nvSpPr>
          <p:spPr>
            <a:xfrm>
              <a:off x="9561090" y="2832213"/>
              <a:ext cx="2105130" cy="7110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5A9B15-0613-4D54-8332-55B807F5DF8E}"/>
                </a:ext>
              </a:extLst>
            </p:cNvPr>
            <p:cNvSpPr/>
            <p:nvPr/>
          </p:nvSpPr>
          <p:spPr>
            <a:xfrm>
              <a:off x="9342247" y="283221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5B9B27-0173-47F9-B72F-1B8C9CCE5CD4}"/>
                </a:ext>
              </a:extLst>
            </p:cNvPr>
            <p:cNvSpPr/>
            <p:nvPr/>
          </p:nvSpPr>
          <p:spPr>
            <a:xfrm>
              <a:off x="5537675" y="2514407"/>
              <a:ext cx="731661" cy="1002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AA4032-890A-417D-8D56-1F44E7E7CEC3}"/>
                </a:ext>
              </a:extLst>
            </p:cNvPr>
            <p:cNvSpPr/>
            <p:nvPr/>
          </p:nvSpPr>
          <p:spPr>
            <a:xfrm>
              <a:off x="11326659" y="4054128"/>
              <a:ext cx="310510" cy="18224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1166D06-5C96-4EDE-8718-372F73B2D914}"/>
                </a:ext>
              </a:extLst>
            </p:cNvPr>
            <p:cNvSpPr/>
            <p:nvPr/>
          </p:nvSpPr>
          <p:spPr>
            <a:xfrm>
              <a:off x="11119156" y="4051232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FAEE636-18BE-4103-A1E5-2B99E6C06AD2}"/>
                </a:ext>
              </a:extLst>
            </p:cNvPr>
            <p:cNvCxnSpPr/>
            <p:nvPr/>
          </p:nvCxnSpPr>
          <p:spPr>
            <a:xfrm rot="5400000" flipH="1" flipV="1">
              <a:off x="4917350" y="2331176"/>
              <a:ext cx="603363" cy="436812"/>
            </a:xfrm>
            <a:prstGeom prst="bentConnector3">
              <a:avLst>
                <a:gd name="adj1" fmla="val 100517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4604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2966"/>
            <a:ext cx="3383422" cy="421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Home’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왼쪽 탐색기에서 홈 선택 시 제출한 파일들이 표시됨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Review Task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클릭하면 세부 정보 팝업이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Approve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Reject, Review at Staging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중에서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Reject </a:t>
            </a:r>
            <a:r>
              <a:rPr lang="ko-KR" altLang="en-US" sz="105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체크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https://wwwstg.lge.co.kr/story/hands-on-reviews/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{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파일명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브래드크럼까지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 적용 후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스테이징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상태로 검토 요청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다음 슬라이드 참고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컨펌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완료되면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 작업 동일하게 진행 후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Approve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클릭하여 운영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최종 라이브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이렇게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배포한 파일은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www.lge.co.kr/story/user-guide/{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확인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가능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1-3.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STG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배포 및 라이브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C4B82B-4E38-45C9-93A3-2F129CA53411}"/>
              </a:ext>
            </a:extLst>
          </p:cNvPr>
          <p:cNvGrpSpPr/>
          <p:nvPr/>
        </p:nvGrpSpPr>
        <p:grpSpPr>
          <a:xfrm>
            <a:off x="3832312" y="1999137"/>
            <a:ext cx="7911373" cy="2859725"/>
            <a:chOff x="225886" y="739152"/>
            <a:chExt cx="11631968" cy="420460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DF0D0-561E-40FD-BF56-3D4E6D2F8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424"/>
            <a:stretch/>
          </p:blipFill>
          <p:spPr>
            <a:xfrm>
              <a:off x="335779" y="739152"/>
              <a:ext cx="11522075" cy="362329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570DC4-5E6E-4719-9E42-09C661774A61}"/>
                </a:ext>
              </a:extLst>
            </p:cNvPr>
            <p:cNvSpPr/>
            <p:nvPr/>
          </p:nvSpPr>
          <p:spPr>
            <a:xfrm>
              <a:off x="442913" y="1671794"/>
              <a:ext cx="623887" cy="3475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7BF8EDC-50C1-4FD5-904D-B24D9F4A1C94}"/>
                </a:ext>
              </a:extLst>
            </p:cNvPr>
            <p:cNvSpPr/>
            <p:nvPr/>
          </p:nvSpPr>
          <p:spPr>
            <a:xfrm>
              <a:off x="225886" y="1668898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D73B6A-2816-4A62-B40C-725611EE789A}"/>
                </a:ext>
              </a:extLst>
            </p:cNvPr>
            <p:cNvSpPr/>
            <p:nvPr/>
          </p:nvSpPr>
          <p:spPr>
            <a:xfrm>
              <a:off x="4208679" y="277458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4C9B60-475B-4686-ACCF-060D6336FD9C}"/>
                </a:ext>
              </a:extLst>
            </p:cNvPr>
            <p:cNvSpPr/>
            <p:nvPr/>
          </p:nvSpPr>
          <p:spPr>
            <a:xfrm>
              <a:off x="4419668" y="2782109"/>
              <a:ext cx="1133407" cy="2203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F8724B1-B026-44EA-8A5C-5BC853E1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5216" y="1754010"/>
              <a:ext cx="5366698" cy="318975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75C718D-4540-4707-B934-7190B1C0C231}"/>
                </a:ext>
              </a:extLst>
            </p:cNvPr>
            <p:cNvSpPr/>
            <p:nvPr/>
          </p:nvSpPr>
          <p:spPr>
            <a:xfrm>
              <a:off x="10347324" y="4444300"/>
              <a:ext cx="370041" cy="19437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CAA078-85E2-41D1-A7B4-C17D41BAB08D}"/>
                </a:ext>
              </a:extLst>
            </p:cNvPr>
            <p:cNvSpPr/>
            <p:nvPr/>
          </p:nvSpPr>
          <p:spPr>
            <a:xfrm>
              <a:off x="10139822" y="4441405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0E553DF-5B94-48D2-A18B-FCB118823422}"/>
                </a:ext>
              </a:extLst>
            </p:cNvPr>
            <p:cNvCxnSpPr/>
            <p:nvPr/>
          </p:nvCxnSpPr>
          <p:spPr>
            <a:xfrm flipV="1">
              <a:off x="4986371" y="1845547"/>
              <a:ext cx="1128845" cy="929036"/>
            </a:xfrm>
            <a:prstGeom prst="bentConnector3">
              <a:avLst>
                <a:gd name="adj1" fmla="val -91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679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2-1.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브레드크럼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 적용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770636" y="3071852"/>
            <a:ext cx="214719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* 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WCMS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관리자 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Role</a:t>
            </a:r>
            <a:endParaRPr lang="ko-KR" altLang="en-US" dirty="0">
              <a:solidFill>
                <a:srgbClr val="C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243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493" y="1570305"/>
            <a:ext cx="7432229" cy="3501494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698347"/>
            <a:ext cx="3199654" cy="44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공통 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좌측에서 공통요소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사이트맵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관리 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스토리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리뷰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동일한 탭이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개이기 때문에 클릭 시 우측 화면의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노출명이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 리뷰인지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 필요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클릭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맨 아래 새로운 열이 생김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위에 다른 요소들과 동일하게 적용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 리뷰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ETC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/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story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부터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요소만 작성 완료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맨 앞 체크박스 클릭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*STG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PROD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클릭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2-1. </a:t>
            </a:r>
            <a:r>
              <a:rPr lang="ko-KR" altLang="en-US" sz="1400" dirty="0" err="1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브레드크럼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적용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A20164-55AF-44AE-9DDE-7635527A6F74}"/>
              </a:ext>
            </a:extLst>
          </p:cNvPr>
          <p:cNvGrpSpPr/>
          <p:nvPr/>
        </p:nvGrpSpPr>
        <p:grpSpPr>
          <a:xfrm>
            <a:off x="3363985" y="1570305"/>
            <a:ext cx="7975337" cy="3495959"/>
            <a:chOff x="3626636" y="1548058"/>
            <a:chExt cx="7975337" cy="349595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7008CF-33AF-4C72-BEEF-DDBE623CD48A}"/>
                </a:ext>
              </a:extLst>
            </p:cNvPr>
            <p:cNvSpPr/>
            <p:nvPr/>
          </p:nvSpPr>
          <p:spPr>
            <a:xfrm>
              <a:off x="5630032" y="1548058"/>
              <a:ext cx="494248" cy="24941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C37C70D-B7A4-4002-9DBC-E7B26A677154}"/>
                </a:ext>
              </a:extLst>
            </p:cNvPr>
            <p:cNvSpPr/>
            <p:nvPr/>
          </p:nvSpPr>
          <p:spPr>
            <a:xfrm>
              <a:off x="5411188" y="1548058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255A9A-9DCE-469F-AF31-EAA36A9A6CF8}"/>
                </a:ext>
              </a:extLst>
            </p:cNvPr>
            <p:cNvSpPr/>
            <p:nvPr/>
          </p:nvSpPr>
          <p:spPr>
            <a:xfrm>
              <a:off x="4346516" y="2431896"/>
              <a:ext cx="677759" cy="3657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593B97-AA8A-438E-B421-ED9374B803B8}"/>
                </a:ext>
              </a:extLst>
            </p:cNvPr>
            <p:cNvSpPr/>
            <p:nvPr/>
          </p:nvSpPr>
          <p:spPr>
            <a:xfrm>
              <a:off x="4127673" y="243189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FAC2CB-73A8-4836-809C-E6EABE2CD8E4}"/>
                </a:ext>
              </a:extLst>
            </p:cNvPr>
            <p:cNvSpPr/>
            <p:nvPr/>
          </p:nvSpPr>
          <p:spPr>
            <a:xfrm>
              <a:off x="5801792" y="2973326"/>
              <a:ext cx="1035236" cy="1702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FDF600-D0A6-427B-90C6-BE70736CCFEE}"/>
                </a:ext>
              </a:extLst>
            </p:cNvPr>
            <p:cNvSpPr/>
            <p:nvPr/>
          </p:nvSpPr>
          <p:spPr>
            <a:xfrm>
              <a:off x="5582949" y="297332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396EF48-94A1-4253-BB03-225D89EEAF2F}"/>
                </a:ext>
              </a:extLst>
            </p:cNvPr>
            <p:cNvSpPr/>
            <p:nvPr/>
          </p:nvSpPr>
          <p:spPr>
            <a:xfrm>
              <a:off x="5736715" y="4357851"/>
              <a:ext cx="1035236" cy="1702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522FBAF-9488-4311-942C-EE5E7A79922C}"/>
                </a:ext>
              </a:extLst>
            </p:cNvPr>
            <p:cNvSpPr/>
            <p:nvPr/>
          </p:nvSpPr>
          <p:spPr>
            <a:xfrm>
              <a:off x="5517872" y="4357851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3E294C0-F757-4CB7-8736-FE52DB2FEDC8}"/>
                </a:ext>
              </a:extLst>
            </p:cNvPr>
            <p:cNvSpPr/>
            <p:nvPr/>
          </p:nvSpPr>
          <p:spPr>
            <a:xfrm>
              <a:off x="9612523" y="4823459"/>
              <a:ext cx="521378" cy="2205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318357E-CA6F-410A-A52A-19482344EBCB}"/>
                </a:ext>
              </a:extLst>
            </p:cNvPr>
            <p:cNvSpPr/>
            <p:nvPr/>
          </p:nvSpPr>
          <p:spPr>
            <a:xfrm>
              <a:off x="9393680" y="484862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1C74A4F-41EB-40A3-9C09-CAAAEF97A0F4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36" y="3403878"/>
              <a:ext cx="5139815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B3DEF7-BE1B-4BB7-AEE1-753B02C63D0C}"/>
                </a:ext>
              </a:extLst>
            </p:cNvPr>
            <p:cNvSpPr/>
            <p:nvPr/>
          </p:nvSpPr>
          <p:spPr>
            <a:xfrm>
              <a:off x="8766451" y="2187553"/>
              <a:ext cx="741800" cy="24588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BD8C3E2-B46D-423E-B623-AB462F3E5283}"/>
                </a:ext>
              </a:extLst>
            </p:cNvPr>
            <p:cNvSpPr/>
            <p:nvPr/>
          </p:nvSpPr>
          <p:spPr>
            <a:xfrm>
              <a:off x="7082296" y="4426548"/>
              <a:ext cx="4519677" cy="2041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072F27C-C721-4697-87F7-B742A42CC4AD}"/>
                </a:ext>
              </a:extLst>
            </p:cNvPr>
            <p:cNvSpPr/>
            <p:nvPr/>
          </p:nvSpPr>
          <p:spPr>
            <a:xfrm>
              <a:off x="6867597" y="4473969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471EA1C-152C-4EBE-8312-5F70E06A477B}"/>
                </a:ext>
              </a:extLst>
            </p:cNvPr>
            <p:cNvSpPr/>
            <p:nvPr/>
          </p:nvSpPr>
          <p:spPr>
            <a:xfrm>
              <a:off x="10403462" y="4823459"/>
              <a:ext cx="997177" cy="2205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DB2272A-EEBC-4E8F-81B0-25F7CC935F41}"/>
                </a:ext>
              </a:extLst>
            </p:cNvPr>
            <p:cNvSpPr/>
            <p:nvPr/>
          </p:nvSpPr>
          <p:spPr>
            <a:xfrm>
              <a:off x="10203316" y="484862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49056" y="4809941"/>
            <a:ext cx="2275577" cy="1552759"/>
            <a:chOff x="634756" y="4743266"/>
            <a:chExt cx="2683191" cy="1830898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b="59442"/>
            <a:stretch/>
          </p:blipFill>
          <p:spPr>
            <a:xfrm>
              <a:off x="634756" y="4743266"/>
              <a:ext cx="2683191" cy="183089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 flipV="1">
              <a:off x="634756" y="4884913"/>
              <a:ext cx="2683191" cy="96662"/>
            </a:xfrm>
            <a:prstGeom prst="rect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757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2-2.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리스트 관리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921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>
            <a:spLocks/>
          </p:cNvSpPr>
          <p:nvPr/>
        </p:nvSpPr>
        <p:spPr>
          <a:xfrm>
            <a:off x="397933" y="1197080"/>
            <a:ext cx="9454213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ko-KR" altLang="en-US" dirty="0" smtClean="0"/>
              <a:t>스토리 </a:t>
            </a:r>
            <a:r>
              <a:rPr lang="ko-KR" altLang="en-US" dirty="0"/>
              <a:t>등록을 위한 </a:t>
            </a:r>
            <a:r>
              <a:rPr lang="ko-KR" altLang="en-US" dirty="0" err="1"/>
              <a:t>썸네일</a:t>
            </a:r>
            <a:r>
              <a:rPr lang="ko-KR" altLang="en-US" dirty="0"/>
              <a:t> 제작 필요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97932" y="1468591"/>
            <a:ext cx="9454213" cy="3346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제품 전체가 모두 보이고 인테리어가 잘 보이는 이미지 선정해서 규격에 맞게 제작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323151" y="1308606"/>
            <a:ext cx="8819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예시</a:t>
            </a:r>
            <a:r>
              <a:rPr lang="en-US" altLang="ko-KR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23151" y="1579809"/>
            <a:ext cx="2499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메인 </a:t>
            </a:r>
            <a:r>
              <a:rPr lang="ko-KR" altLang="en-US" sz="10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640X800 : </a:t>
            </a: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안전 영역 확보 필요</a:t>
            </a:r>
            <a:endParaRPr lang="ko-KR" altLang="en-US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23151" y="4173447"/>
            <a:ext cx="4610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리스트 </a:t>
            </a:r>
            <a:r>
              <a:rPr lang="ko-KR" altLang="en-US" sz="10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266X200 : </a:t>
            </a: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인테리어 전체가 보이도록 작업 어려울 시 제품 위주로 </a:t>
            </a:r>
            <a:r>
              <a:rPr lang="ko-KR" altLang="en-US" sz="10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크랍</a:t>
            </a:r>
            <a:endParaRPr lang="ko-KR" altLang="en-US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124" y="1868473"/>
            <a:ext cx="1373490" cy="22177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635" y="1911400"/>
            <a:ext cx="1266703" cy="1589633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7709256" y="2568820"/>
            <a:ext cx="36195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387634" y="3330508"/>
            <a:ext cx="1266703" cy="1705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안전영역</a:t>
            </a:r>
            <a:r>
              <a:rPr lang="ko-KR" altLang="en-US" sz="800" dirty="0" smtClean="0"/>
              <a:t> 확보 필요</a:t>
            </a:r>
            <a:endParaRPr lang="ko-KR" altLang="en-US" sz="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688" y="4506897"/>
            <a:ext cx="3270329" cy="9156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758" y="4506897"/>
            <a:ext cx="1279694" cy="956888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7751801" y="4955218"/>
            <a:ext cx="36195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관리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84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145059"/>
            <a:ext cx="3199654" cy="4455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 왼쪽 상단 ‘스토리’ 탭으로 이동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추가 버튼 클릭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 시 스토리 컨텐츠 정보 입력 팝업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노출되는 팝업에서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 클릭하여 해당되는 스토리 유형 선택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 제목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URL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동영상 포함 컨텐츠일 경우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 /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아닐 경우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유튜브 영상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임베딩한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경우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유튜브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ID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eg.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https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://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www.youtube.com/watch?v=IFYPjcxKE2I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IFYPjcxKE2I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입력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2)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로컬 파일로 업로드한 경우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스페이스 바로 공백 입력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신규 기능으로 해당 내용에 대한 규칙이 현재 없음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)</a:t>
            </a: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99E08F-4CEF-47EB-B980-753A951EB26D}"/>
              </a:ext>
            </a:extLst>
          </p:cNvPr>
          <p:cNvGrpSpPr/>
          <p:nvPr/>
        </p:nvGrpSpPr>
        <p:grpSpPr>
          <a:xfrm>
            <a:off x="3894744" y="807384"/>
            <a:ext cx="7694829" cy="2713224"/>
            <a:chOff x="346075" y="726325"/>
            <a:chExt cx="11510963" cy="405880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4FFC0EC-3179-439C-8C10-A1FD99EB63AC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BE89F21-C76B-43EA-B435-45554C7FD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80F84EE-DD0A-4D6F-AA28-1BB4DF5780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3ED4CB-8A03-4C17-9603-6928792C5113}"/>
                </a:ext>
              </a:extLst>
            </p:cNvPr>
            <p:cNvSpPr/>
            <p:nvPr/>
          </p:nvSpPr>
          <p:spPr>
            <a:xfrm>
              <a:off x="9737958" y="4481463"/>
              <a:ext cx="764942" cy="2782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5FB06B-E94F-48A1-AEF6-2B2F3510161E}"/>
                </a:ext>
              </a:extLst>
            </p:cNvPr>
            <p:cNvSpPr/>
            <p:nvPr/>
          </p:nvSpPr>
          <p:spPr>
            <a:xfrm>
              <a:off x="9530455" y="447856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0803C0-D42D-49B4-AB7A-16C895892573}"/>
                </a:ext>
              </a:extLst>
            </p:cNvPr>
            <p:cNvSpPr/>
            <p:nvPr/>
          </p:nvSpPr>
          <p:spPr>
            <a:xfrm>
              <a:off x="2939632" y="803897"/>
              <a:ext cx="494248" cy="24941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3764A4-2BE2-453D-9FDA-31263B31D933}"/>
                </a:ext>
              </a:extLst>
            </p:cNvPr>
            <p:cNvSpPr/>
            <p:nvPr/>
          </p:nvSpPr>
          <p:spPr>
            <a:xfrm>
              <a:off x="2720788" y="80389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20D627-23AB-497E-8CB0-F992C6EB15A2}"/>
              </a:ext>
            </a:extLst>
          </p:cNvPr>
          <p:cNvGrpSpPr/>
          <p:nvPr/>
        </p:nvGrpSpPr>
        <p:grpSpPr>
          <a:xfrm>
            <a:off x="3894744" y="3651719"/>
            <a:ext cx="7694829" cy="2710981"/>
            <a:chOff x="336550" y="726325"/>
            <a:chExt cx="11520488" cy="405880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A7FBB10-CE3F-47EA-8CCA-B3F5C4DF84F2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2D06E47-601A-4E7A-95CD-FBB4310772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544F742-D386-469C-8AFB-2BBA6B60F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72E888-8B12-4970-A131-63976A281568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716" y="3333370"/>
            <a:ext cx="4090635" cy="307830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DE2CB1-D672-4EDD-801C-913CA22C5E8C}"/>
              </a:ext>
            </a:extLst>
          </p:cNvPr>
          <p:cNvSpPr/>
          <p:nvPr/>
        </p:nvSpPr>
        <p:spPr>
          <a:xfrm>
            <a:off x="6547165" y="3815386"/>
            <a:ext cx="1369010" cy="1368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09160E-4484-45DD-990E-5B53311F289E}"/>
              </a:ext>
            </a:extLst>
          </p:cNvPr>
          <p:cNvSpPr/>
          <p:nvPr/>
        </p:nvSpPr>
        <p:spPr>
          <a:xfrm>
            <a:off x="6414436" y="3808466"/>
            <a:ext cx="114723" cy="1136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3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38" name="연결선: 꺾임 49">
            <a:extLst>
              <a:ext uri="{FF2B5EF4-FFF2-40B4-BE49-F238E27FC236}">
                <a16:creationId xmlns:a16="http://schemas.microsoft.com/office/drawing/2014/main" id="{23AA189F-85FA-4E03-A46B-7E16E7DB35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31286" y="3870323"/>
            <a:ext cx="411927" cy="103680"/>
          </a:xfrm>
          <a:prstGeom prst="bentConnector3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6547165" y="3968235"/>
            <a:ext cx="3936054" cy="217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6414436" y="3947139"/>
            <a:ext cx="114723" cy="1136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1A3434-9A85-4570-8BDA-BB8D3546D956}"/>
              </a:ext>
            </a:extLst>
          </p:cNvPr>
          <p:cNvSpPr txBox="1"/>
          <p:nvPr/>
        </p:nvSpPr>
        <p:spPr>
          <a:xfrm>
            <a:off x="8188412" y="3800709"/>
            <a:ext cx="2923360" cy="27699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C00000"/>
                </a:solidFill>
              </a:rPr>
              <a:t>*</a:t>
            </a:r>
            <a:r>
              <a:rPr lang="ko-KR" altLang="en-US" sz="800" dirty="0">
                <a:solidFill>
                  <a:srgbClr val="C00000"/>
                </a:solidFill>
              </a:rPr>
              <a:t>제목</a:t>
            </a:r>
            <a:r>
              <a:rPr lang="en-US" altLang="ko-KR" sz="800" dirty="0">
                <a:solidFill>
                  <a:srgbClr val="C00000"/>
                </a:solidFill>
              </a:rPr>
              <a:t> - </a:t>
            </a:r>
            <a:r>
              <a:rPr lang="en-US" altLang="ko-KR" sz="800" dirty="0" smtClean="0">
                <a:solidFill>
                  <a:srgbClr val="C00000"/>
                </a:solidFill>
              </a:rPr>
              <a:t>10</a:t>
            </a:r>
            <a:r>
              <a:rPr lang="ko-KR" altLang="en-US" sz="800" dirty="0" smtClean="0">
                <a:solidFill>
                  <a:srgbClr val="C00000"/>
                </a:solidFill>
              </a:rPr>
              <a:t>페이지와 </a:t>
            </a:r>
            <a:r>
              <a:rPr lang="ko-KR" altLang="en-US" sz="800" dirty="0">
                <a:solidFill>
                  <a:srgbClr val="C00000"/>
                </a:solidFill>
              </a:rPr>
              <a:t>동일하게 기입 </a:t>
            </a:r>
            <a:r>
              <a:rPr lang="en-US" altLang="ko-KR" sz="800" dirty="0">
                <a:solidFill>
                  <a:srgbClr val="C00000"/>
                </a:solidFill>
              </a:rPr>
              <a:t>(</a:t>
            </a:r>
            <a:r>
              <a:rPr lang="ko-KR" altLang="en-US" sz="800" dirty="0">
                <a:solidFill>
                  <a:srgbClr val="C00000"/>
                </a:solidFill>
              </a:rPr>
              <a:t>뒤에 </a:t>
            </a:r>
            <a:r>
              <a:rPr lang="en-US" altLang="ko-KR" sz="800" dirty="0">
                <a:solidFill>
                  <a:srgbClr val="C00000"/>
                </a:solidFill>
              </a:rPr>
              <a:t>| LG</a:t>
            </a:r>
            <a:r>
              <a:rPr lang="ko-KR" altLang="en-US" sz="800" dirty="0">
                <a:solidFill>
                  <a:srgbClr val="C00000"/>
                </a:solidFill>
              </a:rPr>
              <a:t>전자 삭제</a:t>
            </a:r>
            <a:r>
              <a:rPr lang="en-US" altLang="ko-KR" sz="800" dirty="0">
                <a:solidFill>
                  <a:srgbClr val="C00000"/>
                </a:solidFill>
              </a:rPr>
              <a:t>)</a:t>
            </a:r>
            <a:endParaRPr lang="en-US" altLang="ko-KR" sz="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58" y="3627877"/>
            <a:ext cx="766496" cy="12252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6547165" y="4207870"/>
            <a:ext cx="3936054" cy="217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6414436" y="4186774"/>
            <a:ext cx="114723" cy="1136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5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8CE1AD-D11E-4B34-81F2-B1D42B26FF62}"/>
              </a:ext>
            </a:extLst>
          </p:cNvPr>
          <p:cNvSpPr txBox="1"/>
          <p:nvPr/>
        </p:nvSpPr>
        <p:spPr>
          <a:xfrm>
            <a:off x="8188412" y="4065177"/>
            <a:ext cx="2923360" cy="27699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C00000"/>
                </a:solidFill>
              </a:rPr>
              <a:t>*URL - </a:t>
            </a:r>
            <a:r>
              <a:rPr lang="en-US" altLang="ko-KR" sz="800" dirty="0" smtClean="0">
                <a:solidFill>
                  <a:srgbClr val="C00000"/>
                </a:solidFill>
              </a:rPr>
              <a:t>10</a:t>
            </a:r>
            <a:r>
              <a:rPr lang="ko-KR" altLang="en-US" sz="800" dirty="0" smtClean="0">
                <a:solidFill>
                  <a:srgbClr val="C00000"/>
                </a:solidFill>
              </a:rPr>
              <a:t>페이지와 </a:t>
            </a:r>
            <a:r>
              <a:rPr lang="ko-KR" altLang="en-US" sz="800" dirty="0">
                <a:solidFill>
                  <a:srgbClr val="C00000"/>
                </a:solidFill>
              </a:rPr>
              <a:t>동일한 </a:t>
            </a:r>
            <a:r>
              <a:rPr lang="en-US" altLang="ko-KR" sz="800" dirty="0">
                <a:solidFill>
                  <a:srgbClr val="C00000"/>
                </a:solidFill>
              </a:rPr>
              <a:t>URL</a:t>
            </a:r>
            <a:r>
              <a:rPr lang="ko-KR" altLang="en-US" sz="800" dirty="0">
                <a:solidFill>
                  <a:srgbClr val="C00000"/>
                </a:solidFill>
              </a:rPr>
              <a:t>이지만 </a:t>
            </a:r>
            <a:r>
              <a:rPr lang="en-US" altLang="ko-KR" sz="800" dirty="0">
                <a:solidFill>
                  <a:srgbClr val="C00000"/>
                </a:solidFill>
              </a:rPr>
              <a:t>/story/</a:t>
            </a:r>
            <a:r>
              <a:rPr lang="ko-KR" altLang="en-US" sz="800" dirty="0" err="1">
                <a:solidFill>
                  <a:srgbClr val="C00000"/>
                </a:solidFill>
              </a:rPr>
              <a:t>부터만</a:t>
            </a:r>
            <a:r>
              <a:rPr lang="ko-KR" altLang="en-US" sz="800" dirty="0">
                <a:solidFill>
                  <a:srgbClr val="C00000"/>
                </a:solidFill>
              </a:rPr>
              <a:t> 기입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643537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863362"/>
            <a:ext cx="3199654" cy="275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 이미지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메인 썸네일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List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파일선택 버튼 클릭하여 로컬 컴퓨터 디스크에서 업로드 할 이미지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불러오기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파일명은 영문으로 작성 하여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업로드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대체 텍스트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기준일 입력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발행 일자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7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7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Descriptions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22589C-6157-4424-98F9-4916D87B7CF5}"/>
              </a:ext>
            </a:extLst>
          </p:cNvPr>
          <p:cNvGrpSpPr/>
          <p:nvPr/>
        </p:nvGrpSpPr>
        <p:grpSpPr>
          <a:xfrm>
            <a:off x="3952371" y="1863362"/>
            <a:ext cx="7671255" cy="2702675"/>
            <a:chOff x="336550" y="726325"/>
            <a:chExt cx="11520488" cy="40588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25CF8B6-72DB-4390-95DD-D36C96CBC9FF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F6B98FB7-3BB7-4EBE-99CC-F6B8FFE7C2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161E45FB-48A5-425E-AE66-CB869357D0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65E629A-E3C9-48E1-A1EA-AB080BE32C6B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952" y="1950351"/>
            <a:ext cx="4500238" cy="33865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21D26E-A8F9-4CA4-BFFD-BEE8F7B08511}"/>
              </a:ext>
            </a:extLst>
          </p:cNvPr>
          <p:cNvSpPr/>
          <p:nvPr/>
        </p:nvSpPr>
        <p:spPr>
          <a:xfrm>
            <a:off x="5380952" y="3234146"/>
            <a:ext cx="4285725" cy="10250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B75C80-73A1-409A-853E-EB6921CDE64A}"/>
              </a:ext>
            </a:extLst>
          </p:cNvPr>
          <p:cNvSpPr/>
          <p:nvPr/>
        </p:nvSpPr>
        <p:spPr>
          <a:xfrm>
            <a:off x="5044055" y="3227247"/>
            <a:ext cx="292458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B68606E-8314-4C53-A07C-F8A2ECD51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395" y="2307860"/>
            <a:ext cx="1641809" cy="98633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0D0DB4-DCC7-4FCC-AB5B-FF4E2B0F7908}"/>
              </a:ext>
            </a:extLst>
          </p:cNvPr>
          <p:cNvSpPr/>
          <p:nvPr/>
        </p:nvSpPr>
        <p:spPr>
          <a:xfrm>
            <a:off x="7492237" y="3440128"/>
            <a:ext cx="383317" cy="1574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8DE25A-C7E7-48F0-8A23-887942F79EFF}"/>
              </a:ext>
            </a:extLst>
          </p:cNvPr>
          <p:cNvSpPr/>
          <p:nvPr/>
        </p:nvSpPr>
        <p:spPr>
          <a:xfrm>
            <a:off x="7885703" y="3440128"/>
            <a:ext cx="1451164" cy="1568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688544-BCEB-4F13-BD46-B85E0F8F8C2F}"/>
              </a:ext>
            </a:extLst>
          </p:cNvPr>
          <p:cNvSpPr/>
          <p:nvPr/>
        </p:nvSpPr>
        <p:spPr>
          <a:xfrm>
            <a:off x="7894381" y="3310487"/>
            <a:ext cx="250065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F9996B-EBB3-43AB-AB4C-1923533840CF}"/>
              </a:ext>
            </a:extLst>
          </p:cNvPr>
          <p:cNvCxnSpPr>
            <a:cxnSpLocks/>
          </p:cNvCxnSpPr>
          <p:nvPr/>
        </p:nvCxnSpPr>
        <p:spPr>
          <a:xfrm>
            <a:off x="7627418" y="2359964"/>
            <a:ext cx="404978" cy="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F85B891-408F-414A-8BF0-E7C5E6BA1830}"/>
              </a:ext>
            </a:extLst>
          </p:cNvPr>
          <p:cNvCxnSpPr>
            <a:cxnSpLocks/>
          </p:cNvCxnSpPr>
          <p:nvPr/>
        </p:nvCxnSpPr>
        <p:spPr>
          <a:xfrm flipH="1" flipV="1">
            <a:off x="7629149" y="2357290"/>
            <a:ext cx="7928" cy="1085939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B863FB-7FAF-42A8-B5BA-BE781F297476}"/>
              </a:ext>
            </a:extLst>
          </p:cNvPr>
          <p:cNvSpPr/>
          <p:nvPr/>
        </p:nvSpPr>
        <p:spPr>
          <a:xfrm>
            <a:off x="7502385" y="3312363"/>
            <a:ext cx="250065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5A1D5F-7A7B-4DA5-B7CD-022E592FAD67}"/>
              </a:ext>
            </a:extLst>
          </p:cNvPr>
          <p:cNvSpPr/>
          <p:nvPr/>
        </p:nvSpPr>
        <p:spPr>
          <a:xfrm>
            <a:off x="5388479" y="4895878"/>
            <a:ext cx="4285725" cy="4836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E601FC-893E-48CA-8E47-441A31F07B3A}"/>
              </a:ext>
            </a:extLst>
          </p:cNvPr>
          <p:cNvSpPr/>
          <p:nvPr/>
        </p:nvSpPr>
        <p:spPr>
          <a:xfrm>
            <a:off x="5044054" y="4888979"/>
            <a:ext cx="299985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EC9A0D-CCF5-471A-BDDB-C9C4699A9B69}"/>
              </a:ext>
            </a:extLst>
          </p:cNvPr>
          <p:cNvSpPr txBox="1"/>
          <p:nvPr/>
        </p:nvSpPr>
        <p:spPr>
          <a:xfrm>
            <a:off x="9352134" y="3655152"/>
            <a:ext cx="1877726" cy="236347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C00000"/>
                </a:solidFill>
              </a:rPr>
              <a:t>*</a:t>
            </a:r>
            <a:r>
              <a:rPr lang="ko-KR" altLang="en-US" sz="700" dirty="0">
                <a:solidFill>
                  <a:srgbClr val="C00000"/>
                </a:solidFill>
              </a:rPr>
              <a:t>썸네일 </a:t>
            </a:r>
            <a:r>
              <a:rPr lang="ko-KR" altLang="en-US" sz="700" dirty="0" err="1">
                <a:solidFill>
                  <a:srgbClr val="C00000"/>
                </a:solidFill>
              </a:rPr>
              <a:t>대체텍스트</a:t>
            </a:r>
            <a:r>
              <a:rPr lang="ko-KR" altLang="en-US" sz="700" dirty="0">
                <a:solidFill>
                  <a:srgbClr val="C00000"/>
                </a:solidFill>
              </a:rPr>
              <a:t> 둘다 동일하게 작성</a:t>
            </a:r>
            <a:endParaRPr lang="en-US" altLang="ko-KR" sz="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DBF849-0F6B-4937-8929-B1741483FE37}"/>
              </a:ext>
            </a:extLst>
          </p:cNvPr>
          <p:cNvSpPr txBox="1"/>
          <p:nvPr/>
        </p:nvSpPr>
        <p:spPr>
          <a:xfrm>
            <a:off x="7333426" y="5208729"/>
            <a:ext cx="2580631" cy="25391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C00000"/>
                </a:solidFill>
              </a:rPr>
              <a:t>*</a:t>
            </a:r>
            <a:r>
              <a:rPr lang="ko-KR" altLang="en-US" sz="700" dirty="0" err="1">
                <a:solidFill>
                  <a:srgbClr val="C00000"/>
                </a:solidFill>
              </a:rPr>
              <a:t>디스크립션</a:t>
            </a:r>
            <a:r>
              <a:rPr lang="en-US" altLang="ko-KR" sz="700" dirty="0">
                <a:solidFill>
                  <a:srgbClr val="C00000"/>
                </a:solidFill>
              </a:rPr>
              <a:t> </a:t>
            </a:r>
            <a:r>
              <a:rPr lang="en-US" altLang="ko-KR" sz="700" dirty="0" smtClean="0">
                <a:solidFill>
                  <a:srgbClr val="C00000"/>
                </a:solidFill>
              </a:rPr>
              <a:t>– </a:t>
            </a:r>
            <a:r>
              <a:rPr lang="en-US" altLang="ko-KR" sz="700" dirty="0" smtClean="0">
                <a:solidFill>
                  <a:srgbClr val="C00000"/>
                </a:solidFill>
              </a:rPr>
              <a:t>SEO </a:t>
            </a:r>
            <a:r>
              <a:rPr lang="ko-KR" altLang="en-US" sz="700" dirty="0" err="1" smtClean="0">
                <a:solidFill>
                  <a:srgbClr val="C00000"/>
                </a:solidFill>
              </a:rPr>
              <a:t>디스크립션과</a:t>
            </a:r>
            <a:r>
              <a:rPr lang="ko-KR" altLang="en-US" sz="700" dirty="0" smtClean="0">
                <a:solidFill>
                  <a:srgbClr val="C00000"/>
                </a:solidFill>
              </a:rPr>
              <a:t> 동일하게 작성</a:t>
            </a:r>
            <a:endParaRPr lang="en-US" altLang="ko-KR" sz="7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5A1D5F-7A7B-4DA5-B7CD-022E592FAD67}"/>
              </a:ext>
            </a:extLst>
          </p:cNvPr>
          <p:cNvSpPr/>
          <p:nvPr/>
        </p:nvSpPr>
        <p:spPr>
          <a:xfrm>
            <a:off x="5388479" y="4464362"/>
            <a:ext cx="4285725" cy="2334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1E601FC-893E-48CA-8E47-441A31F07B3A}"/>
              </a:ext>
            </a:extLst>
          </p:cNvPr>
          <p:cNvSpPr/>
          <p:nvPr/>
        </p:nvSpPr>
        <p:spPr>
          <a:xfrm>
            <a:off x="5044054" y="4457463"/>
            <a:ext cx="299985" cy="113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773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92F0E1-D1E5-4558-A5A9-A3127899735C}"/>
              </a:ext>
            </a:extLst>
          </p:cNvPr>
          <p:cNvGrpSpPr/>
          <p:nvPr/>
        </p:nvGrpSpPr>
        <p:grpSpPr>
          <a:xfrm>
            <a:off x="3952371" y="1823129"/>
            <a:ext cx="7671255" cy="2702675"/>
            <a:chOff x="336550" y="726325"/>
            <a:chExt cx="11520488" cy="405880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1C82D8B-390D-432F-B800-4736D98C8E27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D660558-BBA0-4C38-A84D-BA99A3F8CE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1E322B8-6B8B-4966-8DDE-F5520CA6D3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96C2687-7138-41D5-A626-EAF445D2339D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C27CA72-A20F-4EB1-9BAD-89D5F45B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5946" y="803727"/>
              <a:ext cx="6721248" cy="3892493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5207BD-8748-4E33-924B-4E3E8B6D8F30}"/>
                </a:ext>
              </a:extLst>
            </p:cNvPr>
            <p:cNvSpPr/>
            <p:nvPr/>
          </p:nvSpPr>
          <p:spPr>
            <a:xfrm>
              <a:off x="2522929" y="113148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8FA7C3-2B05-44C9-B769-35521C9202DE}"/>
                </a:ext>
              </a:extLst>
            </p:cNvPr>
            <p:cNvSpPr/>
            <p:nvPr/>
          </p:nvSpPr>
          <p:spPr>
            <a:xfrm>
              <a:off x="8027732" y="2373477"/>
              <a:ext cx="375541" cy="18767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6F9A58A-E0CC-4F66-841F-329D53F0C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7369" y="1427412"/>
              <a:ext cx="6395556" cy="60498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130F3-BE25-4225-99F0-D427D388D186}"/>
                </a:ext>
              </a:extLst>
            </p:cNvPr>
            <p:cNvSpPr/>
            <p:nvPr/>
          </p:nvSpPr>
          <p:spPr>
            <a:xfrm>
              <a:off x="2719115" y="1141840"/>
              <a:ext cx="6436190" cy="17410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C8FD12-4311-4E05-8A4C-732A9CC7E13D}"/>
                </a:ext>
              </a:extLst>
            </p:cNvPr>
            <p:cNvSpPr/>
            <p:nvPr/>
          </p:nvSpPr>
          <p:spPr>
            <a:xfrm>
              <a:off x="2769281" y="1672683"/>
              <a:ext cx="5839460" cy="359714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0B51145D-3E92-4AE6-92E9-27BAFC3540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474721" y="2032398"/>
              <a:ext cx="4436407" cy="672703"/>
            </a:xfrm>
            <a:prstGeom prst="bentConnector3">
              <a:avLst>
                <a:gd name="adj1" fmla="val 99982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85BED59-25F2-4D82-A42C-D10D66033006}"/>
                </a:ext>
              </a:extLst>
            </p:cNvPr>
            <p:cNvSpPr/>
            <p:nvPr/>
          </p:nvSpPr>
          <p:spPr>
            <a:xfrm>
              <a:off x="3673340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E43A638-DE37-42A8-A41E-C5F696DE036B}"/>
                </a:ext>
              </a:extLst>
            </p:cNvPr>
            <p:cNvSpPr/>
            <p:nvPr/>
          </p:nvSpPr>
          <p:spPr>
            <a:xfrm>
              <a:off x="4815335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2BA51E3-9DBA-4DF2-91FB-DB7C50B5F8E6}"/>
                </a:ext>
              </a:extLst>
            </p:cNvPr>
            <p:cNvSpPr/>
            <p:nvPr/>
          </p:nvSpPr>
          <p:spPr>
            <a:xfrm>
              <a:off x="6233027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3669E62-BF11-440D-9CA1-22EAFE2D8137}"/>
                </a:ext>
              </a:extLst>
            </p:cNvPr>
            <p:cNvSpPr/>
            <p:nvPr/>
          </p:nvSpPr>
          <p:spPr>
            <a:xfrm>
              <a:off x="7641613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제목 1">
            <a:extLst>
              <a:ext uri="{FF2B5EF4-FFF2-40B4-BE49-F238E27FC236}">
                <a16:creationId xmlns:a16="http://schemas.microsoft.com/office/drawing/2014/main" id="{B4B80FB1-34E8-4BA0-9B8F-022AD8F2D166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버튼 클릭 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ROW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추가되며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Row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카테고리를 추가로 등록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구분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일반제품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슈퍼 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제품 슈퍼 카테고리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제품 카테고리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서브 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98244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매핑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맵핑 창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버튼 클릭 시 모델 선택 팝업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매핑에서 선택한 카테고리와 동일하게 선택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버튼 클릭 시 하단에 제품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List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해당되는 제품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엑셀파일 기준 해당하는 제품명</a:t>
            </a:r>
            <a:r>
              <a:rPr lang="en-US" altLang="ko-KR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 err="1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제품군</a:t>
            </a:r>
            <a:r>
              <a:rPr lang="ko-KR" altLang="en-US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검색 시 나오는 </a:t>
            </a:r>
            <a:r>
              <a:rPr lang="ko-KR" altLang="en-US" sz="1050" b="0" dirty="0" err="1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전제품</a:t>
            </a:r>
            <a:r>
              <a:rPr lang="ko-KR" altLang="en-US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smtClean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매핑</a:t>
            </a:r>
            <a:endParaRPr lang="en-US" altLang="ko-KR" sz="1050" b="0" dirty="0" smtClean="0">
              <a:solidFill>
                <a:schemeClr val="accent2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선택한 제품 확인 후 제출 버튼 클릭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제출 버튼 클릭 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모델 매핑 리스트에 모델 추가 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059099-C7B0-45FE-9F49-B22F1AB764C8}"/>
              </a:ext>
            </a:extLst>
          </p:cNvPr>
          <p:cNvGrpSpPr/>
          <p:nvPr/>
        </p:nvGrpSpPr>
        <p:grpSpPr>
          <a:xfrm>
            <a:off x="3797488" y="1792273"/>
            <a:ext cx="7887960" cy="2756720"/>
            <a:chOff x="243345" y="726325"/>
            <a:chExt cx="11613693" cy="405880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5462691-F65A-4C28-A06D-3BB9ABAEAB11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FC0C41F2-D3D5-4C85-A8B1-7DAB69B1C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88732BF6-8866-4FFD-BC6B-4036588E94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2DD587-AE67-4966-BE08-E2217BFB1E62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FA41446-EEA2-4DDD-A770-671656D3537B}"/>
                </a:ext>
              </a:extLst>
            </p:cNvPr>
            <p:cNvGrpSpPr/>
            <p:nvPr/>
          </p:nvGrpSpPr>
          <p:grpSpPr>
            <a:xfrm>
              <a:off x="378516" y="803727"/>
              <a:ext cx="5580458" cy="3530148"/>
              <a:chOff x="378516" y="803727"/>
              <a:chExt cx="6721248" cy="3892494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51528B3-FA89-4A0E-AA01-F7CD702F0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16" y="803727"/>
                <a:ext cx="6721248" cy="3892493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0D50FA5-D0B8-4E93-A267-0CD5FB307F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540"/>
              <a:stretch/>
            </p:blipFill>
            <p:spPr>
              <a:xfrm>
                <a:off x="392430" y="1112431"/>
                <a:ext cx="6702620" cy="3583790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E1B528-5180-4D94-942E-AC0B6CE2EBC3}"/>
                </a:ext>
              </a:extLst>
            </p:cNvPr>
            <p:cNvSpPr/>
            <p:nvPr/>
          </p:nvSpPr>
          <p:spPr>
            <a:xfrm>
              <a:off x="243345" y="109563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94A054-4B53-4007-814F-DDB5B20BB547}"/>
                </a:ext>
              </a:extLst>
            </p:cNvPr>
            <p:cNvSpPr/>
            <p:nvPr/>
          </p:nvSpPr>
          <p:spPr>
            <a:xfrm>
              <a:off x="439531" y="1105997"/>
              <a:ext cx="5359103" cy="164196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426A545-6948-40D4-B483-ED21F9F58A2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15424" y="1014201"/>
              <a:ext cx="1553554" cy="1414913"/>
            </a:xfrm>
            <a:prstGeom prst="bentConnector3">
              <a:avLst>
                <a:gd name="adj1" fmla="val 100030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378351-4E93-4F79-80F1-C34548E01078}"/>
                </a:ext>
              </a:extLst>
            </p:cNvPr>
            <p:cNvSpPr/>
            <p:nvPr/>
          </p:nvSpPr>
          <p:spPr>
            <a:xfrm>
              <a:off x="4796974" y="2309150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59A23CF-3E35-4B72-B64D-DC6397F18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9656" y="778327"/>
              <a:ext cx="5349200" cy="3981404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D3FCDF-1DFF-425C-BD99-E15D4FF721A3}"/>
                </a:ext>
              </a:extLst>
            </p:cNvPr>
            <p:cNvSpPr/>
            <p:nvPr/>
          </p:nvSpPr>
          <p:spPr>
            <a:xfrm>
              <a:off x="9569556" y="3048373"/>
              <a:ext cx="37554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76F7FDC-3FC3-481A-B819-E955DE61558B}"/>
                </a:ext>
              </a:extLst>
            </p:cNvPr>
            <p:cNvSpPr/>
            <p:nvPr/>
          </p:nvSpPr>
          <p:spPr>
            <a:xfrm>
              <a:off x="6205973" y="1261720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FC890EA-652A-4051-9588-AAE13CECC376}"/>
                </a:ext>
              </a:extLst>
            </p:cNvPr>
            <p:cNvSpPr/>
            <p:nvPr/>
          </p:nvSpPr>
          <p:spPr>
            <a:xfrm>
              <a:off x="10880031" y="1356358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CA561E-F059-49FB-ACF6-2BF40AE8230D}"/>
                </a:ext>
              </a:extLst>
            </p:cNvPr>
            <p:cNvSpPr/>
            <p:nvPr/>
          </p:nvSpPr>
          <p:spPr>
            <a:xfrm>
              <a:off x="6775197" y="2000250"/>
              <a:ext cx="4759578" cy="91198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BAF39DA9-4D98-4100-B674-2D6A68B8D8D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962775" y="1617696"/>
              <a:ext cx="3883042" cy="382553"/>
            </a:xfrm>
            <a:prstGeom prst="bentConnector3">
              <a:avLst>
                <a:gd name="adj1" fmla="val 100041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A41FC33-0B42-4810-897D-6529B1FCB67D}"/>
                </a:ext>
              </a:extLst>
            </p:cNvPr>
            <p:cNvSpPr/>
            <p:nvPr/>
          </p:nvSpPr>
          <p:spPr>
            <a:xfrm>
              <a:off x="6234700" y="2147533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8002293-DA7D-4823-AF62-559E3CF0EFC3}"/>
                </a:ext>
              </a:extLst>
            </p:cNvPr>
            <p:cNvSpPr/>
            <p:nvPr/>
          </p:nvSpPr>
          <p:spPr>
            <a:xfrm>
              <a:off x="11216776" y="4302545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C8CE1AD-D11E-4B34-81F2-B1D42B26FF62}"/>
              </a:ext>
            </a:extLst>
          </p:cNvPr>
          <p:cNvSpPr txBox="1"/>
          <p:nvPr/>
        </p:nvSpPr>
        <p:spPr>
          <a:xfrm>
            <a:off x="7994317" y="4621560"/>
            <a:ext cx="3346357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오브제컬렉션 등</a:t>
            </a:r>
            <a:endParaRPr lang="en-US" altLang="ko-KR" sz="1200" dirty="0" smtClean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제품 특징에 따라 모델명에서 최소한의 </a:t>
            </a:r>
            <a:r>
              <a:rPr lang="ko-KR" altLang="en-US" sz="1200" dirty="0" err="1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필터링</a:t>
            </a:r>
            <a:r>
              <a:rPr lang="ko-KR" altLang="en-US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 필요</a:t>
            </a:r>
            <a:endParaRPr lang="en-US" altLang="ko-KR" sz="12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86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컴포넌트 기획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/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제작 페이지 예시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요청 시 작업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80962" y="1253461"/>
            <a:ext cx="10393488" cy="4669610"/>
            <a:chOff x="880962" y="1943028"/>
            <a:chExt cx="10393488" cy="4669610"/>
          </a:xfrm>
          <a:effectLst/>
        </p:grpSpPr>
        <p:sp>
          <p:nvSpPr>
            <p:cNvPr id="49" name="TextBox 48"/>
            <p:cNvSpPr txBox="1"/>
            <p:nvPr/>
          </p:nvSpPr>
          <p:spPr>
            <a:xfrm>
              <a:off x="880962" y="1943028"/>
              <a:ext cx="468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1) </a:t>
              </a:r>
              <a:r>
                <a:rPr lang="ko-KR" altLang="en-US" sz="15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외부 컨텐츠 스토리향으로 편집</a:t>
              </a:r>
              <a:r>
                <a:rPr lang="en-US" altLang="ko-KR" sz="15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15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등록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80962" y="2308104"/>
              <a:ext cx="46800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외부에서 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제작</a:t>
              </a:r>
              <a:r>
                <a:rPr lang="en-US" altLang="ko-KR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발행된 컨텐츠를 스토리향으로 제작하여 발행합니다</a:t>
              </a:r>
              <a:r>
                <a:rPr lang="en-US" altLang="ko-KR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어셋을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수급받아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컴포넌트 형태로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기획</a:t>
              </a:r>
              <a:r>
                <a:rPr lang="en-US" altLang="ko-KR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편집 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등의 작업이 필요합니다</a:t>
              </a:r>
              <a:r>
                <a:rPr lang="en-US" altLang="ko-KR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601470" y="6298706"/>
              <a:ext cx="3312160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100"/>
              </a:pPr>
              <a:r>
                <a:rPr lang="en-US" altLang="ko-KR" sz="8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LiVE</a:t>
              </a: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 LG </a:t>
              </a:r>
              <a:r>
                <a:rPr lang="ko-KR" altLang="en-US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컨텐츠 편집 발행</a:t>
              </a:r>
              <a:endParaRPr lang="en-US" altLang="ko-KR" sz="8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endParaRP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1100"/>
              </a:pP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  <a:hlinkClick r:id="rId3"/>
                </a:rPr>
                <a:t>https</a:t>
              </a:r>
              <a:r>
                <a:rPr lang="en-US" altLang="ko-KR" sz="8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  <a:hlinkClick r:id="rId3"/>
                </a:rPr>
                <a:t>://</a:t>
              </a: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  <a:hlinkClick r:id="rId3"/>
                </a:rPr>
                <a:t>www.lge.co.kr/story/lifestyle/life-design-book-3</a:t>
              </a: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 </a:t>
              </a:r>
              <a:endParaRPr lang="en-US" altLang="ko-KR" sz="800" b="1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594450" y="1943028"/>
              <a:ext cx="468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2) </a:t>
              </a:r>
              <a:r>
                <a:rPr lang="ko-KR" altLang="en-US" sz="15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신규 컴포넌트 컨텐츠 기획</a:t>
              </a:r>
              <a:r>
                <a:rPr lang="en-US" altLang="ko-KR" sz="15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15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제작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278370" y="6298706"/>
              <a:ext cx="3312160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100"/>
              </a:pP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BT21 </a:t>
              </a:r>
              <a:r>
                <a:rPr lang="ko-KR" altLang="en-US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신제품 출시 관련 컨텐츠 </a:t>
              </a: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(</a:t>
              </a:r>
              <a:r>
                <a:rPr lang="ko-KR" altLang="en-US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하략</a:t>
              </a: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)</a:t>
              </a: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1100"/>
              </a:pP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  <a:hlinkClick r:id="rId4"/>
                </a:rPr>
                <a:t>https</a:t>
              </a:r>
              <a:r>
                <a:rPr lang="en-US" altLang="ko-KR" sz="8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  <a:hlinkClick r:id="rId4"/>
                </a:rPr>
                <a:t>://</a:t>
              </a: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  <a:hlinkClick r:id="rId4"/>
                </a:rPr>
                <a:t>www.lge.co.kr/story/trend/lg-tiiun-mini-bt21</a:t>
              </a:r>
              <a:r>
                <a:rPr lang="en-US" altLang="ko-KR" sz="8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rPr>
                <a:t> </a:t>
              </a:r>
              <a:endParaRPr lang="en-US" altLang="ko-KR" sz="800" b="1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594450" y="2308104"/>
              <a:ext cx="46800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신제품 출시 혹은 브랜드 </a:t>
              </a:r>
              <a:r>
                <a:rPr lang="ko-KR" altLang="en-US" sz="11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리뉴얼</a:t>
              </a:r>
              <a:r>
                <a:rPr lang="ko-KR" altLang="en-US" sz="11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시 </a:t>
              </a:r>
              <a:r>
                <a:rPr lang="ko-KR" altLang="en-US" sz="11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아티클</a:t>
              </a:r>
              <a:r>
                <a:rPr lang="ko-KR" altLang="en-US" sz="11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형태의 신규 컨텐츠를 발행합니다</a:t>
              </a:r>
              <a:r>
                <a:rPr lang="en-US" altLang="ko-KR" sz="11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요청 시 자료 수급 또는 </a:t>
              </a:r>
              <a:r>
                <a:rPr lang="en-US" altLang="ko-KR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PDP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의 </a:t>
              </a:r>
              <a:r>
                <a:rPr lang="en-US" altLang="ko-KR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USP 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내용을</a:t>
              </a:r>
              <a:r>
                <a:rPr lang="en-US" altLang="ko-KR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참고해 기획</a:t>
              </a:r>
              <a:r>
                <a:rPr lang="en-US" altLang="ko-KR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구성합니다</a:t>
              </a:r>
              <a:r>
                <a:rPr lang="en-US" altLang="ko-KR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108" y="2302910"/>
            <a:ext cx="3621708" cy="32209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015" y="2303426"/>
            <a:ext cx="3608870" cy="32134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045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428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매핑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버튼 클릭 시 태그 선택 팝업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대분류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버튼 클릭 시 하단에 태그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List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해당되는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태그명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선택 후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▼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클릭하면 하단에 선택한 태그 목록 추가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선택한 태그 확인 후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제출 버튼 클릭 하면 태그 매핑 리스트에 태그 추가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원하는 태그가 없을 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다음 슬라이드 참고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66E359-3D4F-4FB6-9DC1-C6C30B5C3501}"/>
              </a:ext>
            </a:extLst>
          </p:cNvPr>
          <p:cNvGrpSpPr/>
          <p:nvPr/>
        </p:nvGrpSpPr>
        <p:grpSpPr>
          <a:xfrm>
            <a:off x="3921340" y="1953887"/>
            <a:ext cx="7733318" cy="2702675"/>
            <a:chOff x="243345" y="726325"/>
            <a:chExt cx="11613693" cy="405880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12A796-E596-40B3-8853-A4CE10686601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B08613FF-42D3-4FC0-9715-58E5C929C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0D432FE-4367-496D-B1C6-11902E040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852A32-AF16-4AAD-83BA-1A3A6331BDBB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ACB7ADA-7196-4C37-8662-C4BCB8EB04BA}"/>
                </a:ext>
              </a:extLst>
            </p:cNvPr>
            <p:cNvGrpSpPr/>
            <p:nvPr/>
          </p:nvGrpSpPr>
          <p:grpSpPr>
            <a:xfrm>
              <a:off x="378516" y="803727"/>
              <a:ext cx="5580458" cy="3530148"/>
              <a:chOff x="378516" y="803727"/>
              <a:chExt cx="6721248" cy="3892494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68745DBF-C571-41E8-9219-0B169D898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16" y="803727"/>
                <a:ext cx="6721248" cy="3892493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9636864-0751-4B5D-A31A-48B9792A1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540"/>
              <a:stretch/>
            </p:blipFill>
            <p:spPr>
              <a:xfrm>
                <a:off x="392430" y="1112431"/>
                <a:ext cx="6702620" cy="3583790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1CC48C-4AA5-43A4-9C1A-196E72139AF9}"/>
                </a:ext>
              </a:extLst>
            </p:cNvPr>
            <p:cNvSpPr/>
            <p:nvPr/>
          </p:nvSpPr>
          <p:spPr>
            <a:xfrm>
              <a:off x="243345" y="272123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DDFC5A2-8A6D-4E26-9369-F7823D01C5E5}"/>
                </a:ext>
              </a:extLst>
            </p:cNvPr>
            <p:cNvSpPr/>
            <p:nvPr/>
          </p:nvSpPr>
          <p:spPr>
            <a:xfrm>
              <a:off x="439531" y="2731597"/>
              <a:ext cx="5359103" cy="15709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F40D16C4-41F5-4B45-8C71-F12533F6E79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17397" y="1770597"/>
              <a:ext cx="3143321" cy="1408626"/>
            </a:xfrm>
            <a:prstGeom prst="bentConnector3">
              <a:avLst>
                <a:gd name="adj1" fmla="val 99666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B5F7DC-3C5C-437E-ABA7-645A1047DA6F}"/>
                </a:ext>
              </a:extLst>
            </p:cNvPr>
            <p:cNvSpPr/>
            <p:nvPr/>
          </p:nvSpPr>
          <p:spPr>
            <a:xfrm>
              <a:off x="4796974" y="386815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6FEE7C8-2546-4789-AB89-6C691163DF59}"/>
                </a:ext>
              </a:extLst>
            </p:cNvPr>
            <p:cNvSpPr/>
            <p:nvPr/>
          </p:nvSpPr>
          <p:spPr>
            <a:xfrm>
              <a:off x="10800276" y="981468"/>
              <a:ext cx="375541" cy="170224"/>
            </a:xfrm>
            <a:prstGeom prst="rect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5-3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46D7A9E-D586-45F6-8AB6-823967328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3371" y="803727"/>
              <a:ext cx="5359098" cy="346134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5E83213-DAB5-487A-AF29-18B95F81548C}"/>
                </a:ext>
              </a:extLst>
            </p:cNvPr>
            <p:cNvSpPr/>
            <p:nvPr/>
          </p:nvSpPr>
          <p:spPr>
            <a:xfrm>
              <a:off x="9578635" y="2616483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86B0AA9-0358-4F5F-82E9-7504AAC0662B}"/>
                </a:ext>
              </a:extLst>
            </p:cNvPr>
            <p:cNvSpPr/>
            <p:nvPr/>
          </p:nvSpPr>
          <p:spPr>
            <a:xfrm>
              <a:off x="6246023" y="1155473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B725C38-B2E2-4EC4-B22C-BE75EA28127D}"/>
                </a:ext>
              </a:extLst>
            </p:cNvPr>
            <p:cNvSpPr/>
            <p:nvPr/>
          </p:nvSpPr>
          <p:spPr>
            <a:xfrm>
              <a:off x="6757588" y="1627388"/>
              <a:ext cx="4642179" cy="91198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D6945C8-2B48-4AE6-A51F-AB8B196782F9}"/>
                </a:ext>
              </a:extLst>
            </p:cNvPr>
            <p:cNvSpPr/>
            <p:nvPr/>
          </p:nvSpPr>
          <p:spPr>
            <a:xfrm>
              <a:off x="6230651" y="1750967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11922D-095B-4CF5-8034-8705BA421F2A}"/>
                </a:ext>
              </a:extLst>
            </p:cNvPr>
            <p:cNvSpPr/>
            <p:nvPr/>
          </p:nvSpPr>
          <p:spPr>
            <a:xfrm>
              <a:off x="11228742" y="3829041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145BC07-DB50-4C89-8F28-10C457EA77E0}"/>
                </a:ext>
              </a:extLst>
            </p:cNvPr>
            <p:cNvSpPr/>
            <p:nvPr/>
          </p:nvSpPr>
          <p:spPr>
            <a:xfrm>
              <a:off x="10775239" y="981468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61C2F2F-DF9E-4DE5-BCE5-235B80297F48}"/>
                </a:ext>
              </a:extLst>
            </p:cNvPr>
            <p:cNvGrpSpPr/>
            <p:nvPr/>
          </p:nvGrpSpPr>
          <p:grpSpPr>
            <a:xfrm>
              <a:off x="7081838" y="1311570"/>
              <a:ext cx="3905067" cy="315818"/>
              <a:chOff x="7081838" y="1311570"/>
              <a:chExt cx="3905067" cy="315818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BBC0859-ECA5-4008-A3CC-32C1A38196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1838" y="1394277"/>
                <a:ext cx="3905067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467D222-0E84-4613-BA11-26221B6BD9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86903" y="1311570"/>
                <a:ext cx="1" cy="82707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3417F63C-D431-4295-87A5-437AF58C6AB0}"/>
                  </a:ext>
                </a:extLst>
              </p:cNvPr>
              <p:cNvCxnSpPr/>
              <p:nvPr/>
            </p:nvCxnSpPr>
            <p:spPr>
              <a:xfrm>
                <a:off x="7081838" y="1394277"/>
                <a:ext cx="0" cy="2331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04738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094284"/>
            <a:ext cx="319965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추가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관리하기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WCMS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 공통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태그마스터 에서 추가 선택 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대분류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태그명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노출순서 사용 여부 선택 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PROD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눌러서 사용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D69895-DCAA-441A-BE7B-AEABE48E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07" y="1492304"/>
            <a:ext cx="7799153" cy="32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0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버튼 클릭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 시 스토리 관리에 등록되고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저장 됨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노출순서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지정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 시 순서 지정 요청 예정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기본적으로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번대에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우선 배치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200" b="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순</a:t>
            </a:r>
            <a:r>
              <a:rPr lang="ko-KR" altLang="en-US" sz="12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 조정 규칙은 다음 페이지에서 상세 안내</a:t>
            </a:r>
            <a:endParaRPr lang="en-US" altLang="ko-KR" sz="1200" b="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컨펌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완료 후 리스트에서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수정한 컨텐츠 선택한 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하여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및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prod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눌러서 배포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A4B2F96-4F1F-4086-A5D8-541E6793275E}"/>
              </a:ext>
            </a:extLst>
          </p:cNvPr>
          <p:cNvGrpSpPr/>
          <p:nvPr/>
        </p:nvGrpSpPr>
        <p:grpSpPr>
          <a:xfrm>
            <a:off x="4074292" y="917629"/>
            <a:ext cx="7425410" cy="2616061"/>
            <a:chOff x="336550" y="726325"/>
            <a:chExt cx="11520488" cy="40588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27B3BC-2B8F-4C4D-A7C3-9A38FDEFDD0F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3C7DCA6C-B090-441D-A402-3856E14E44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AF5D38D-EC21-4625-968A-4700D9F55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E7ABD48-BCFE-47E5-95C8-0303E2A8CCB2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1FFDB5F-C816-4B4F-9C3B-B8587E928A66}"/>
                </a:ext>
              </a:extLst>
            </p:cNvPr>
            <p:cNvGrpSpPr/>
            <p:nvPr/>
          </p:nvGrpSpPr>
          <p:grpSpPr>
            <a:xfrm>
              <a:off x="2872403" y="812218"/>
              <a:ext cx="6721248" cy="3892493"/>
              <a:chOff x="2675946" y="803727"/>
              <a:chExt cx="6721248" cy="3892493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6D8A199-D29E-46FB-A96F-9E2C4FDF6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5946" y="803727"/>
                <a:ext cx="6721248" cy="3892493"/>
              </a:xfrm>
              <a:prstGeom prst="rect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84B5B4B-0FC7-4802-A593-9AA0CDD7B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0254"/>
              <a:stretch/>
            </p:blipFill>
            <p:spPr>
              <a:xfrm>
                <a:off x="2675946" y="1141841"/>
                <a:ext cx="6721248" cy="3554080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BE4C95-0FA7-4442-82A6-F278186E99C5}"/>
                </a:ext>
              </a:extLst>
            </p:cNvPr>
            <p:cNvSpPr/>
            <p:nvPr/>
          </p:nvSpPr>
          <p:spPr>
            <a:xfrm>
              <a:off x="8465097" y="435011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44D41A-7A50-4914-A74D-0873B6F19ABD}"/>
                </a:ext>
              </a:extLst>
            </p:cNvPr>
            <p:cNvSpPr/>
            <p:nvPr/>
          </p:nvSpPr>
          <p:spPr>
            <a:xfrm>
              <a:off x="8661283" y="4360477"/>
              <a:ext cx="701792" cy="3067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0CB126-64ED-4273-8618-EF643711DB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59"/>
          <a:stretch/>
        </p:blipFill>
        <p:spPr>
          <a:xfrm>
            <a:off x="4294228" y="3662819"/>
            <a:ext cx="6987540" cy="26160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72325" y="4467225"/>
            <a:ext cx="628650" cy="14573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83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953576"/>
            <a:ext cx="3199654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규칙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 순서는 컨텐츠 발행 시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고객사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요청으로 지정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별도 요청 없는 경우 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2,3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면 정도에 발행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 순서는 숫자 입력으로 지정하며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중복된 숫자 입력 시 해당 순서 안에서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랜덤한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순서로 노출됨 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수동 관리 필요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홈 노출 컨텐츠 관리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메인 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면의 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12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 컨텐츠는 컨텐츠 중요도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조화 등을 고려해 관리 중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시즈널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이슈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eg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여름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에어컨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신학기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노트북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등에 따라 스토리 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면에 대한 순서 조정 요청이 있을 수 있음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2) 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스토리를 다른 영역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홈메인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PDP)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끌어갈 때 노출 순서가 연동되기 때문에 해당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담당자의 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순서 조정 요청이 있을 수 있음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공통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(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순서 조정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상세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)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0CB126-64ED-4273-8618-EF643711D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1" t="12671" b="6959"/>
          <a:stretch/>
        </p:blipFill>
        <p:spPr>
          <a:xfrm>
            <a:off x="4111256" y="859820"/>
            <a:ext cx="7312279" cy="26900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63072" y="1516912"/>
            <a:ext cx="492562" cy="14760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681" y="2397286"/>
            <a:ext cx="3387200" cy="3932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8CE1AD-D11E-4B34-81F2-B1D42B26FF62}"/>
              </a:ext>
            </a:extLst>
          </p:cNvPr>
          <p:cNvSpPr txBox="1"/>
          <p:nvPr/>
        </p:nvSpPr>
        <p:spPr>
          <a:xfrm>
            <a:off x="9228569" y="4193977"/>
            <a:ext cx="1371423" cy="33926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스토리 메인 </a:t>
            </a:r>
            <a:r>
              <a:rPr lang="en-US" altLang="ko-KR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1</a:t>
            </a:r>
            <a:r>
              <a:rPr lang="ko-KR" altLang="en-US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면</a:t>
            </a:r>
            <a:endParaRPr lang="en-US" altLang="ko-KR" sz="12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497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659952"/>
            <a:ext cx="3199654" cy="2758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유형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박스 클릭하여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수상내역 선택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제목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기준일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디스크립션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입력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오른쪽 예시 참고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 err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수상내역에</a:t>
            </a:r>
            <a:r>
              <a:rPr lang="ko-KR" altLang="en-US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한해 업데이트 시 기준일 변경 필요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매핑 방법은 기본 스토리 컨텐츠 등록 방식과 동일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수상내역의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경우 매핑 제품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고객사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확인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매핑 시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PDP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상단에 노출됨</a:t>
            </a: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수상내역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20D627-23AB-497E-8CB0-F992C6EB15A2}"/>
              </a:ext>
            </a:extLst>
          </p:cNvPr>
          <p:cNvGrpSpPr/>
          <p:nvPr/>
        </p:nvGrpSpPr>
        <p:grpSpPr>
          <a:xfrm>
            <a:off x="3894744" y="909323"/>
            <a:ext cx="7694829" cy="2710981"/>
            <a:chOff x="336550" y="726325"/>
            <a:chExt cx="11520488" cy="405880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A7FBB10-CE3F-47EA-8CCA-B3F5C4DF84F2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2D06E47-601A-4E7A-95CD-FBB4310772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544F742-D386-469C-8AFB-2BBA6B60F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72E888-8B12-4970-A131-63976A281568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84" y="1160744"/>
            <a:ext cx="5606257" cy="377892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E2CB1-D672-4EDD-801C-913CA22C5E8C}"/>
              </a:ext>
            </a:extLst>
          </p:cNvPr>
          <p:cNvSpPr/>
          <p:nvPr/>
        </p:nvSpPr>
        <p:spPr>
          <a:xfrm>
            <a:off x="6063511" y="1515977"/>
            <a:ext cx="1479693" cy="181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09160E-4484-45DD-990E-5B53311F289E}"/>
              </a:ext>
            </a:extLst>
          </p:cNvPr>
          <p:cNvSpPr/>
          <p:nvPr/>
        </p:nvSpPr>
        <p:spPr>
          <a:xfrm>
            <a:off x="5930783" y="1509057"/>
            <a:ext cx="123998" cy="1508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6063512" y="1704096"/>
            <a:ext cx="4254280" cy="1764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5930783" y="1697176"/>
            <a:ext cx="123998" cy="1508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1A3434-9A85-4570-8BDA-BB8D3546D956}"/>
              </a:ext>
            </a:extLst>
          </p:cNvPr>
          <p:cNvSpPr txBox="1"/>
          <p:nvPr/>
        </p:nvSpPr>
        <p:spPr>
          <a:xfrm>
            <a:off x="7520017" y="1963970"/>
            <a:ext cx="3159711" cy="27699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C00000"/>
                </a:solidFill>
              </a:rPr>
              <a:t>*</a:t>
            </a:r>
            <a:r>
              <a:rPr lang="ko-KR" altLang="en-US" sz="800" dirty="0">
                <a:solidFill>
                  <a:srgbClr val="C00000"/>
                </a:solidFill>
              </a:rPr>
              <a:t>제목</a:t>
            </a:r>
            <a:r>
              <a:rPr lang="en-US" altLang="ko-KR" sz="800" dirty="0">
                <a:solidFill>
                  <a:srgbClr val="C00000"/>
                </a:solidFill>
              </a:rPr>
              <a:t> </a:t>
            </a:r>
            <a:r>
              <a:rPr lang="en-US" altLang="ko-KR" sz="800" dirty="0" smtClean="0">
                <a:solidFill>
                  <a:srgbClr val="C00000"/>
                </a:solidFill>
              </a:rPr>
              <a:t>– </a:t>
            </a:r>
            <a:r>
              <a:rPr lang="ko-KR" altLang="en-US" sz="800" dirty="0" smtClean="0">
                <a:solidFill>
                  <a:srgbClr val="C00000"/>
                </a:solidFill>
              </a:rPr>
              <a:t>요청 오는 수상 내역으로 제목 지정</a:t>
            </a:r>
            <a:endParaRPr lang="en-US" altLang="ko-KR" sz="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285" y="4931785"/>
            <a:ext cx="5606257" cy="851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42" y="3598718"/>
            <a:ext cx="1907243" cy="12800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08132" y="3423809"/>
            <a:ext cx="835485" cy="256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수상내역 예시</a:t>
            </a:r>
            <a:r>
              <a:rPr lang="en-US" altLang="ko-KR" sz="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ko-KR" altLang="en-US" sz="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3" y="5101656"/>
            <a:ext cx="3648386" cy="142107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104758" y="5296277"/>
            <a:ext cx="3602461" cy="2318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6050576" y="2746852"/>
            <a:ext cx="4475657" cy="29960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5939514" y="2735535"/>
            <a:ext cx="123998" cy="1508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1A3434-9A85-4570-8BDA-BB8D3546D956}"/>
              </a:ext>
            </a:extLst>
          </p:cNvPr>
          <p:cNvSpPr txBox="1"/>
          <p:nvPr/>
        </p:nvSpPr>
        <p:spPr>
          <a:xfrm>
            <a:off x="7520017" y="3385013"/>
            <a:ext cx="3159711" cy="25795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rgbClr val="C00000"/>
                </a:solidFill>
              </a:rPr>
              <a:t>*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썸네일은</a:t>
            </a:r>
            <a:r>
              <a:rPr lang="ko-KR" altLang="en-US" sz="800" dirty="0" smtClean="0">
                <a:solidFill>
                  <a:srgbClr val="C00000"/>
                </a:solidFill>
              </a:rPr>
              <a:t> 로고 전달받아 업로드</a:t>
            </a:r>
            <a:endParaRPr lang="en-US" altLang="ko-KR" sz="800" dirty="0"/>
          </a:p>
        </p:txBody>
      </p:sp>
      <p:sp>
        <p:nvSpPr>
          <p:cNvPr id="44" name="직사각형 43"/>
          <p:cNvSpPr/>
          <p:nvPr/>
        </p:nvSpPr>
        <p:spPr>
          <a:xfrm>
            <a:off x="1388881" y="4914187"/>
            <a:ext cx="877163" cy="256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[PDP </a:t>
            </a:r>
            <a:r>
              <a:rPr lang="ko-KR" altLang="en-US" sz="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 예시</a:t>
            </a:r>
            <a:r>
              <a:rPr lang="en-US" altLang="ko-KR" sz="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ko-KR" altLang="en-US" sz="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874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948327"/>
            <a:ext cx="3199654" cy="42126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유형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 클릭하여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TV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광고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제목은 유튜브 공식 채널에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업로드된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동일한 영상의 제목 참고해서 작성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유튜브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ID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도 입력 필요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썸네일은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영상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캡쳐해서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제작 후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List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썸네일만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등록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동영상은 로컬 파일로 업로드 후 업로드 경로 입력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*1-0 </a:t>
            </a:r>
            <a:r>
              <a:rPr lang="ko-KR" altLang="en-US" sz="1050" b="0" dirty="0" err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업로드 참고</a:t>
            </a:r>
            <a:endParaRPr lang="en-US" altLang="ko-KR" sz="1050" b="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고객사에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내레이션 또는 자막 전달받아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Description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매핑 방법은 기본 스토리 컨텐츠 등록 방식과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동일</a:t>
            </a: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–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TV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광고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20D627-23AB-497E-8CB0-F992C6EB15A2}"/>
              </a:ext>
            </a:extLst>
          </p:cNvPr>
          <p:cNvGrpSpPr/>
          <p:nvPr/>
        </p:nvGrpSpPr>
        <p:grpSpPr>
          <a:xfrm>
            <a:off x="3894744" y="909323"/>
            <a:ext cx="7694829" cy="2710981"/>
            <a:chOff x="336550" y="726325"/>
            <a:chExt cx="11520488" cy="405880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A7FBB10-CE3F-47EA-8CCA-B3F5C4DF84F2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2D06E47-601A-4E7A-95CD-FBB4310772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544F742-D386-469C-8AFB-2BBA6B60F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72E888-8B12-4970-A131-63976A281568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041112" y="1138289"/>
            <a:ext cx="5493773" cy="4751403"/>
            <a:chOff x="624292" y="1968898"/>
            <a:chExt cx="4354873" cy="37664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92" y="1968898"/>
              <a:ext cx="4354872" cy="309018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293" y="5061807"/>
              <a:ext cx="4354872" cy="673493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E2CB1-D672-4EDD-801C-913CA22C5E8C}"/>
              </a:ext>
            </a:extLst>
          </p:cNvPr>
          <p:cNvSpPr/>
          <p:nvPr/>
        </p:nvSpPr>
        <p:spPr>
          <a:xfrm>
            <a:off x="5977518" y="1515977"/>
            <a:ext cx="1479693" cy="181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09160E-4484-45DD-990E-5B53311F289E}"/>
              </a:ext>
            </a:extLst>
          </p:cNvPr>
          <p:cNvSpPr/>
          <p:nvPr/>
        </p:nvSpPr>
        <p:spPr>
          <a:xfrm>
            <a:off x="5844790" y="1509057"/>
            <a:ext cx="123998" cy="1508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5977519" y="1704096"/>
            <a:ext cx="4254280" cy="7047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5844790" y="1697176"/>
            <a:ext cx="123998" cy="1508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1A3434-9A85-4570-8BDA-BB8D3546D956}"/>
              </a:ext>
            </a:extLst>
          </p:cNvPr>
          <p:cNvSpPr txBox="1"/>
          <p:nvPr/>
        </p:nvSpPr>
        <p:spPr>
          <a:xfrm>
            <a:off x="8230610" y="1659168"/>
            <a:ext cx="3159711" cy="27699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C00000"/>
                </a:solidFill>
              </a:rPr>
              <a:t>*</a:t>
            </a:r>
            <a:r>
              <a:rPr lang="ko-KR" altLang="en-US" sz="800" dirty="0">
                <a:solidFill>
                  <a:srgbClr val="C00000"/>
                </a:solidFill>
              </a:rPr>
              <a:t>제목</a:t>
            </a:r>
            <a:r>
              <a:rPr lang="en-US" altLang="ko-KR" sz="800" dirty="0">
                <a:solidFill>
                  <a:srgbClr val="C00000"/>
                </a:solidFill>
              </a:rPr>
              <a:t> </a:t>
            </a:r>
            <a:r>
              <a:rPr lang="en-US" altLang="ko-KR" sz="800" dirty="0" smtClean="0">
                <a:solidFill>
                  <a:srgbClr val="C00000"/>
                </a:solidFill>
              </a:rPr>
              <a:t>– </a:t>
            </a:r>
            <a:r>
              <a:rPr lang="ko-KR" altLang="en-US" sz="800" dirty="0" smtClean="0">
                <a:solidFill>
                  <a:srgbClr val="C00000"/>
                </a:solidFill>
              </a:rPr>
              <a:t>유튜브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업로드된</a:t>
            </a:r>
            <a:r>
              <a:rPr lang="ko-KR" altLang="en-US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 smtClean="0">
                <a:solidFill>
                  <a:srgbClr val="C00000"/>
                </a:solidFill>
              </a:rPr>
              <a:t>TVC </a:t>
            </a:r>
            <a:r>
              <a:rPr lang="ko-KR" altLang="en-US" sz="800" dirty="0" smtClean="0">
                <a:solidFill>
                  <a:srgbClr val="C00000"/>
                </a:solidFill>
              </a:rPr>
              <a:t>제목 참고</a:t>
            </a:r>
            <a:endParaRPr lang="en-US" altLang="ko-KR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5992782" y="5268882"/>
            <a:ext cx="4475657" cy="5309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5881720" y="5257564"/>
            <a:ext cx="123998" cy="1508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5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5992782" y="4007302"/>
            <a:ext cx="4475657" cy="5309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5881720" y="3995984"/>
            <a:ext cx="123998" cy="1508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615C10-E403-4B19-BCD5-4014E8E4CB8A}"/>
              </a:ext>
            </a:extLst>
          </p:cNvPr>
          <p:cNvSpPr/>
          <p:nvPr/>
        </p:nvSpPr>
        <p:spPr>
          <a:xfrm>
            <a:off x="5992782" y="2690483"/>
            <a:ext cx="4475657" cy="10913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33389A-A01D-41D5-8606-1D5EB996C150}"/>
              </a:ext>
            </a:extLst>
          </p:cNvPr>
          <p:cNvSpPr/>
          <p:nvPr/>
        </p:nvSpPr>
        <p:spPr>
          <a:xfrm>
            <a:off x="5881720" y="2679165"/>
            <a:ext cx="123998" cy="1508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3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1A3434-9A85-4570-8BDA-BB8D3546D956}"/>
              </a:ext>
            </a:extLst>
          </p:cNvPr>
          <p:cNvSpPr txBox="1"/>
          <p:nvPr/>
        </p:nvSpPr>
        <p:spPr>
          <a:xfrm>
            <a:off x="7520017" y="3066650"/>
            <a:ext cx="3159711" cy="27699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rgbClr val="C00000"/>
                </a:solidFill>
              </a:rPr>
              <a:t>*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썸네일은</a:t>
            </a:r>
            <a:r>
              <a:rPr lang="ko-KR" altLang="en-US" sz="800" dirty="0" smtClean="0">
                <a:solidFill>
                  <a:srgbClr val="C00000"/>
                </a:solidFill>
              </a:rPr>
              <a:t> 영상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캡쳐해서</a:t>
            </a:r>
            <a:r>
              <a:rPr lang="ko-KR" altLang="en-US" sz="800" dirty="0" smtClean="0">
                <a:solidFill>
                  <a:srgbClr val="C00000"/>
                </a:solidFill>
              </a:rPr>
              <a:t> 제작</a:t>
            </a:r>
            <a:endParaRPr lang="en-US" altLang="ko-KR" sz="800" dirty="0" smtClean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98956" y="6200168"/>
            <a:ext cx="23615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  <a:hlinkClick r:id="rId6"/>
              </a:rPr>
              <a:t>https://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  <a:hlinkClick r:id="rId6"/>
              </a:rPr>
              <a:t>www.lge.co.kr/story/ad-campaigns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 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673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1973542" y="3075057"/>
            <a:ext cx="8244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E. O. D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6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Overview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1368894" y="966833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스토리에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 등록 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WCMS 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 </a:t>
            </a:r>
            <a:r>
              <a:rPr lang="en-US" altLang="ko-KR" sz="1400" u="sng" dirty="0">
                <a:solidFill>
                  <a:srgbClr val="C00000"/>
                </a:solidFill>
              </a:rPr>
              <a:t>Experience Studio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사용하여 페이지를 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Publish 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합니다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sz="14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95751" y="1737360"/>
            <a:ext cx="10800498" cy="4716780"/>
            <a:chOff x="695751" y="1737360"/>
            <a:chExt cx="10800498" cy="4716780"/>
          </a:xfrm>
          <a:effectLst/>
        </p:grpSpPr>
        <p:sp>
          <p:nvSpPr>
            <p:cNvPr id="48" name="모서리가 둥근 직사각형 47"/>
            <p:cNvSpPr/>
            <p:nvPr/>
          </p:nvSpPr>
          <p:spPr>
            <a:xfrm>
              <a:off x="695751" y="1737360"/>
              <a:ext cx="5123598" cy="4716780"/>
            </a:xfrm>
            <a:prstGeom prst="roundRect">
              <a:avLst>
                <a:gd name="adj" fmla="val 9435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28600" sx="99000" sy="99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372651" y="1737360"/>
              <a:ext cx="5123598" cy="4716780"/>
            </a:xfrm>
            <a:prstGeom prst="roundRect">
              <a:avLst>
                <a:gd name="adj" fmla="val 9435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28600" sx="99000" sy="99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0962" y="1943028"/>
              <a:ext cx="468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스토리 </a:t>
              </a:r>
              <a:r>
                <a:rPr lang="ko-KR" altLang="en-US" sz="15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컨텐츠 </a:t>
              </a:r>
              <a:r>
                <a:rPr lang="ko-KR" altLang="en-US" sz="15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예시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80962" y="2308104"/>
              <a:ext cx="46800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영상 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컨텐츠에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미디어 컨트롤러가 적용되는 레이아웃의 스토리 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컨텐츠로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대표적인 예로는 아래와 같은 </a:t>
              </a:r>
              <a:r>
                <a:rPr lang="ko-KR" altLang="en-US" sz="1100" b="1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사용가이드</a:t>
              </a:r>
              <a:r>
                <a:rPr lang="ko-KR" altLang="en-US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컨텐츠가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있습니다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2771" y="3118359"/>
              <a:ext cx="4529559" cy="3069548"/>
              <a:chOff x="992771" y="3004059"/>
              <a:chExt cx="4529559" cy="3069548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601470" y="5870474"/>
                <a:ext cx="3312160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800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Arial"/>
                    <a:sym typeface="Arial"/>
                  </a:rPr>
                  <a:t>https://www.lge.co.kr/story/user-guide/microwaves-and-ovens1</a:t>
                </a:r>
                <a:endParaRPr lang="en-US" altLang="ko-KR" sz="8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771" y="3004059"/>
                <a:ext cx="4529559" cy="2746045"/>
              </a:xfrm>
              <a:prstGeom prst="rect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3251835" y="3775648"/>
              <a:ext cx="1663700" cy="962025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594450" y="1943028"/>
              <a:ext cx="468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70050" y="3118359"/>
              <a:ext cx="4528800" cy="3069548"/>
              <a:chOff x="6670050" y="3004059"/>
              <a:chExt cx="4528800" cy="3069548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/>
              <a:srcRect b="34486"/>
              <a:stretch/>
            </p:blipFill>
            <p:spPr>
              <a:xfrm>
                <a:off x="6670050" y="3004059"/>
                <a:ext cx="4528800" cy="2746045"/>
              </a:xfrm>
              <a:prstGeom prst="rect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7278370" y="5870474"/>
                <a:ext cx="3312160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800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Arial"/>
                    <a:sym typeface="Arial"/>
                  </a:rPr>
                  <a:t>https://cms50.lge.co.kr/estudio/#/project/KR/sites/kr/pages</a:t>
                </a: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6594450" y="2308104"/>
              <a:ext cx="46800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  <a:r>
                <a:rPr lang="ko-KR" altLang="en-US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5.0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로그인을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통해 </a:t>
              </a:r>
              <a:r>
                <a:rPr lang="en-US" altLang="ko-KR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접근할 수 있으며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Editor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 페이지 생성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및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Asset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등록을 할 수 있습니다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44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Publish Process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57200" y="1861513"/>
            <a:ext cx="11300460" cy="3134974"/>
            <a:chOff x="457200" y="1629728"/>
            <a:chExt cx="11300460" cy="3134974"/>
          </a:xfrm>
        </p:grpSpPr>
        <p:sp>
          <p:nvSpPr>
            <p:cNvPr id="108" name="제목 1"/>
            <p:cNvSpPr txBox="1">
              <a:spLocks/>
            </p:cNvSpPr>
            <p:nvPr/>
          </p:nvSpPr>
          <p:spPr>
            <a:xfrm>
              <a:off x="838201" y="1629728"/>
              <a:ext cx="1053846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lvl1pPr marR="0" lvl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  <a:defRPr sz="1100" b="1" i="0" u="none" strike="noStrike" kern="1200" cap="none">
                  <a:solidFill>
                    <a:schemeClr val="dk1"/>
                  </a:solidFill>
                  <a:latin typeface="LG Smart_H SemiBold" panose="020B0600000101010101" pitchFamily="34" charset="-127"/>
                  <a:ea typeface="LG Smart_H SemiBold" panose="020B0600000101010101" pitchFamily="34" charset="-127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9pPr>
            </a:lstStyle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제작 프로세스는 다음과 같이 </a:t>
              </a:r>
              <a:r>
                <a:rPr lang="en-US" altLang="ko-KR" sz="1400" u="sng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1. Experience Studio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 페이지를 </a:t>
              </a:r>
              <a:r>
                <a:rPr lang="en-US" altLang="ko-KR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STG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배포하고 </a:t>
              </a:r>
              <a:r>
                <a:rPr lang="en-US" altLang="ko-KR" sz="1400" u="sng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2. WCMS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 </a:t>
              </a:r>
              <a:r>
                <a:rPr lang="ko-KR" altLang="en-US" sz="1400" b="0" dirty="0" err="1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게시글을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LIVE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할 수 있습니다</a:t>
              </a:r>
              <a:r>
                <a:rPr lang="en-US" altLang="ko-KR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  <a:endPara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457200" y="2372022"/>
              <a:ext cx="11300460" cy="2392680"/>
              <a:chOff x="457200" y="2156460"/>
              <a:chExt cx="11300460" cy="239268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457200" y="2156460"/>
                <a:ext cx="4283504" cy="428324"/>
              </a:xfrm>
              <a:prstGeom prst="roundRect">
                <a:avLst>
                  <a:gd name="adj" fmla="val 9435"/>
                </a:avLst>
              </a:prstGeom>
              <a:solidFill>
                <a:srgbClr val="0096D6"/>
              </a:solidFill>
              <a:ln w="28575">
                <a:solidFill>
                  <a:srgbClr val="0096D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1. Experience Studio</a:t>
                </a: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5139208" y="2156460"/>
                <a:ext cx="6618452" cy="428324"/>
              </a:xfrm>
              <a:prstGeom prst="roundRect">
                <a:avLst>
                  <a:gd name="adj" fmla="val 94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2. WCMS</a:t>
                </a: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2792148" y="2731592"/>
                <a:ext cx="1948555" cy="1817548"/>
              </a:xfrm>
              <a:prstGeom prst="roundRect">
                <a:avLst>
                  <a:gd name="adj" fmla="val 3827"/>
                </a:avLst>
              </a:prstGeom>
              <a:solidFill>
                <a:srgbClr val="B9E9FF"/>
              </a:solidFill>
              <a:ln w="28575">
                <a:solidFill>
                  <a:srgbClr val="0096D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STG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배포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Experience Studio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에서 작업한</a:t>
                </a:r>
                <a:endParaRPr lang="en-US" altLang="ko-KR" sz="10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페이지가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STG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에 배포됨</a:t>
                </a: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5139208" y="3712370"/>
                <a:ext cx="1948555" cy="836770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292B3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스토리 리스트 셋팅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 err="1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썸네일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/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카테고리 매핑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/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모델 매핑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/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태그 매핑 등</a:t>
                </a: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5139208" y="2731592"/>
                <a:ext cx="1948555" cy="836770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400" b="1" dirty="0" err="1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브레드크럼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 적용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* WCMS </a:t>
                </a:r>
                <a:r>
                  <a:rPr lang="ko-KR" altLang="en-US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관리자 </a:t>
                </a: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Role</a:t>
                </a: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7474156" y="2731592"/>
                <a:ext cx="1948555" cy="1817548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STG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배포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매핑 정보에 따라 </a:t>
                </a:r>
                <a:endParaRPr lang="en-US" altLang="ko-KR" sz="10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스토리 리스트 페이지 및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/>
                </a:r>
                <a:b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PLP, PDP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등에 </a:t>
                </a:r>
                <a:r>
                  <a:rPr lang="ko-KR" altLang="en-US" sz="1000" dirty="0" err="1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썸네일이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 출력됨  </a:t>
                </a: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9809105" y="2731592"/>
                <a:ext cx="1948555" cy="1817548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400" b="1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운영</a:t>
                </a:r>
                <a:r>
                  <a:rPr lang="en-US" altLang="ko-KR" sz="1400" b="1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배포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* WCMS </a:t>
                </a:r>
                <a:r>
                  <a:rPr lang="ko-KR" altLang="en-US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관리자 </a:t>
                </a: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Role</a:t>
                </a:r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2526276" y="3293675"/>
                <a:ext cx="7174418" cy="645808"/>
                <a:chOff x="2526276" y="3054830"/>
                <a:chExt cx="7174418" cy="1123497"/>
              </a:xfrm>
            </p:grpSpPr>
            <p:sp>
              <p:nvSpPr>
                <p:cNvPr id="4" name="이등변 삼각형 3"/>
                <p:cNvSpPr/>
                <p:nvPr/>
              </p:nvSpPr>
              <p:spPr>
                <a:xfrm rot="5400000">
                  <a:off x="2067046" y="3514060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/>
                <p:cNvSpPr/>
                <p:nvPr/>
              </p:nvSpPr>
              <p:spPr>
                <a:xfrm rot="5400000">
                  <a:off x="4401994" y="3561633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5400000">
                  <a:off x="6749053" y="3514060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이등변 삼각형 44"/>
                <p:cNvSpPr/>
                <p:nvPr/>
              </p:nvSpPr>
              <p:spPr>
                <a:xfrm rot="5400000">
                  <a:off x="9084001" y="3514060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그룹 35"/>
              <p:cNvGrpSpPr/>
              <p:nvPr/>
            </p:nvGrpSpPr>
            <p:grpSpPr>
              <a:xfrm>
                <a:off x="457200" y="2731592"/>
                <a:ext cx="1948555" cy="1817548"/>
                <a:chOff x="457200" y="2731592"/>
                <a:chExt cx="1948555" cy="1690417"/>
              </a:xfrm>
            </p:grpSpPr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457200" y="2731592"/>
                  <a:ext cx="1948555" cy="471010"/>
                </a:xfrm>
                <a:prstGeom prst="roundRect">
                  <a:avLst>
                    <a:gd name="adj" fmla="val 9435"/>
                  </a:avLst>
                </a:prstGeom>
                <a:solidFill>
                  <a:srgbClr val="B9E9FF"/>
                </a:solidFill>
                <a:ln w="28575">
                  <a:solidFill>
                    <a:srgbClr val="B9E9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buClr>
                      <a:schemeClr val="dk1"/>
                    </a:buClr>
                    <a:buSzPts val="1100"/>
                  </a:pPr>
                  <a:r>
                    <a:rPr lang="ko-KR" altLang="en-US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  <a:sym typeface="Arial"/>
                    </a:rPr>
                    <a:t>신규 페이지 생성</a:t>
                  </a: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57200" y="3341295"/>
                  <a:ext cx="1948555" cy="471010"/>
                </a:xfrm>
                <a:prstGeom prst="roundRect">
                  <a:avLst>
                    <a:gd name="adj" fmla="val 9435"/>
                  </a:avLst>
                </a:prstGeom>
                <a:solidFill>
                  <a:srgbClr val="B9E9FF"/>
                </a:solidFill>
                <a:ln w="28575">
                  <a:solidFill>
                    <a:srgbClr val="B9E9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buClr>
                      <a:schemeClr val="dk1"/>
                    </a:buClr>
                    <a:buSzPts val="1100"/>
                  </a:pPr>
                  <a:r>
                    <a:rPr lang="en-US" altLang="ko-KR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Asset </a:t>
                  </a:r>
                  <a:r>
                    <a:rPr lang="ko-KR" altLang="en-US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업로드</a:t>
                  </a:r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457200" y="3950999"/>
                  <a:ext cx="1948555" cy="471010"/>
                </a:xfrm>
                <a:prstGeom prst="roundRect">
                  <a:avLst>
                    <a:gd name="adj" fmla="val 9435"/>
                  </a:avLst>
                </a:prstGeom>
                <a:solidFill>
                  <a:srgbClr val="B9E9FF"/>
                </a:solidFill>
                <a:ln w="28575">
                  <a:solidFill>
                    <a:srgbClr val="B9E9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buClr>
                      <a:schemeClr val="dk1"/>
                    </a:buClr>
                    <a:buSzPts val="1100"/>
                  </a:pPr>
                  <a:r>
                    <a:rPr lang="ko-KR" altLang="en-US" sz="1400" b="1" dirty="0" smtClean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컨텐츠 </a:t>
                  </a:r>
                  <a:r>
                    <a:rPr lang="en-US" altLang="ko-KR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Publish</a:t>
                  </a:r>
                  <a:endPara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8964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1-0. </a:t>
              </a:r>
              <a:r>
                <a:rPr lang="ko-KR" altLang="en-US" sz="3600" b="1" dirty="0" err="1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어셋</a:t>
              </a:r>
              <a:r>
                <a:rPr lang="ko-KR" altLang="en-US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 업로드</a:t>
              </a:r>
              <a:endParaRPr lang="ko-KR" altLang="en-US" sz="36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33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8" y="1819720"/>
            <a:ext cx="7329805" cy="3415459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503232"/>
            <a:ext cx="3199654" cy="178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 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좌측에서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story &gt;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lglife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-review-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ig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&gt;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assets &gt; images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New Folder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후 페이지 별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폴더 생성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폴더명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lglife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-reviews-{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제품명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}-{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넘버링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1-0. </a:t>
            </a:r>
            <a:r>
              <a:rPr lang="ko-KR" altLang="en-US" sz="1400" dirty="0" err="1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A20164-55AF-44AE-9DDE-7635527A6F74}"/>
              </a:ext>
            </a:extLst>
          </p:cNvPr>
          <p:cNvGrpSpPr/>
          <p:nvPr/>
        </p:nvGrpSpPr>
        <p:grpSpPr>
          <a:xfrm>
            <a:off x="4262793" y="1812685"/>
            <a:ext cx="6778587" cy="2523678"/>
            <a:chOff x="4525444" y="1790438"/>
            <a:chExt cx="6778587" cy="252367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7008CF-33AF-4C72-BEEF-DDBE623CD48A}"/>
                </a:ext>
              </a:extLst>
            </p:cNvPr>
            <p:cNvSpPr/>
            <p:nvPr/>
          </p:nvSpPr>
          <p:spPr>
            <a:xfrm>
              <a:off x="4845172" y="1790438"/>
              <a:ext cx="494248" cy="24941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C37C70D-B7A4-4002-9DBC-E7B26A677154}"/>
                </a:ext>
              </a:extLst>
            </p:cNvPr>
            <p:cNvSpPr/>
            <p:nvPr/>
          </p:nvSpPr>
          <p:spPr>
            <a:xfrm>
              <a:off x="4626328" y="1790438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255A9A-9DCE-469F-AF31-EAA36A9A6CF8}"/>
                </a:ext>
              </a:extLst>
            </p:cNvPr>
            <p:cNvSpPr/>
            <p:nvPr/>
          </p:nvSpPr>
          <p:spPr>
            <a:xfrm>
              <a:off x="4744287" y="4143892"/>
              <a:ext cx="677759" cy="12600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593B97-AA8A-438E-B421-ED9374B803B8}"/>
                </a:ext>
              </a:extLst>
            </p:cNvPr>
            <p:cNvSpPr/>
            <p:nvPr/>
          </p:nvSpPr>
          <p:spPr>
            <a:xfrm>
              <a:off x="4525444" y="4143892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396EF48-94A1-4253-BB03-225D89EEAF2F}"/>
                </a:ext>
              </a:extLst>
            </p:cNvPr>
            <p:cNvSpPr/>
            <p:nvPr/>
          </p:nvSpPr>
          <p:spPr>
            <a:xfrm>
              <a:off x="10920056" y="2395873"/>
              <a:ext cx="383975" cy="1702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522FBAF-9488-4311-942C-EE5E7A79922C}"/>
                </a:ext>
              </a:extLst>
            </p:cNvPr>
            <p:cNvSpPr/>
            <p:nvPr/>
          </p:nvSpPr>
          <p:spPr>
            <a:xfrm>
              <a:off x="10701213" y="239587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37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8" y="1495870"/>
            <a:ext cx="7329805" cy="3415459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503232"/>
            <a:ext cx="3199654" cy="178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생성한 폴더에 들어가서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Import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drag&amp;drop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Import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활성화되면 클릭하여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업로드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폴더에는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인스타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이미지만 업로드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이미지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다른 리뷰 보기 이미지는 별도 폴더에 업로드</a:t>
            </a: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1-0. </a:t>
            </a:r>
            <a:r>
              <a:rPr lang="ko-KR" altLang="en-US" sz="1400" dirty="0" err="1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9800155" y="1738250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9581312" y="173825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9" y="2420910"/>
            <a:ext cx="7046050" cy="3255990"/>
          </a:xfrm>
          <a:prstGeom prst="rect">
            <a:avLst/>
          </a:prstGeom>
        </p:spPr>
      </p:pic>
      <p:cxnSp>
        <p:nvCxnSpPr>
          <p:cNvPr id="14" name="연결선: 꺾임 34">
            <a:extLst>
              <a:ext uri="{FF2B5EF4-FFF2-40B4-BE49-F238E27FC236}">
                <a16:creationId xmlns:a16="http://schemas.microsoft.com/office/drawing/2014/main" id="{5DDBB813-DCC2-40E3-A72A-6ABF320FD640}"/>
              </a:ext>
            </a:extLst>
          </p:cNvPr>
          <p:cNvCxnSpPr>
            <a:cxnSpLocks/>
            <a:stCxn id="24" idx="2"/>
            <a:endCxn id="3" idx="0"/>
          </p:cNvCxnSpPr>
          <p:nvPr/>
        </p:nvCxnSpPr>
        <p:spPr>
          <a:xfrm rot="5400000">
            <a:off x="8872284" y="1259141"/>
            <a:ext cx="420660" cy="1902879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0771705" y="5423795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552862" y="5423795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6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7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8" y="1549794"/>
            <a:ext cx="7329805" cy="3406541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262250"/>
            <a:ext cx="3199654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어셋은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업로드 후 배포해야 페이지에서 확인할 수 있음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 프로세스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생성한 폴더에 들어가서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Import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Next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(default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값 변경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X)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타이틀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Job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상세내용에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asset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입력 후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Run Job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1-0. </a:t>
            </a:r>
            <a:r>
              <a:rPr lang="ko-KR" altLang="en-US" sz="1400" dirty="0" err="1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1095555" y="1738250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876712" y="173825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4" name="연결선: 꺾임 34">
            <a:extLst>
              <a:ext uri="{FF2B5EF4-FFF2-40B4-BE49-F238E27FC236}">
                <a16:creationId xmlns:a16="http://schemas.microsoft.com/office/drawing/2014/main" id="{5DDBB813-DCC2-40E3-A72A-6ABF320FD640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rot="5400000">
            <a:off x="8517524" y="-571329"/>
            <a:ext cx="240350" cy="5383508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176" y="2240600"/>
            <a:ext cx="3703538" cy="355805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7198360" y="5582545"/>
            <a:ext cx="223766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6964966" y="5628433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060" y="2262250"/>
            <a:ext cx="3675267" cy="35200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0" name="연결선: 꺾임 34">
            <a:extLst>
              <a:ext uri="{FF2B5EF4-FFF2-40B4-BE49-F238E27FC236}">
                <a16:creationId xmlns:a16="http://schemas.microsoft.com/office/drawing/2014/main" id="{5DDBB813-DCC2-40E3-A72A-6ABF320FD640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 flipV="1">
            <a:off x="7422126" y="4022267"/>
            <a:ext cx="559934" cy="1691278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1048472" y="4018462"/>
            <a:ext cx="340888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815078" y="406435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3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100555" y="3325562"/>
            <a:ext cx="1262645" cy="3231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</a:t>
            </a:r>
            <a:r>
              <a:rPr lang="en-US" altLang="ko-KR" sz="10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sset</a:t>
            </a:r>
            <a:r>
              <a:rPr lang="ko-KR" altLang="en-US" sz="10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작성</a:t>
            </a:r>
            <a:endParaRPr lang="ko-KR" altLang="en-US" sz="10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54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21740</TotalTime>
  <Words>2067</Words>
  <Application>Microsoft Office PowerPoint</Application>
  <PresentationFormat>와이드스크린</PresentationFormat>
  <Paragraphs>398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LG Smart UI Regular</vt:lpstr>
      <vt:lpstr>LG Smart_H SemiBold</vt:lpstr>
      <vt:lpstr>LG스마트체 Regular</vt:lpstr>
      <vt:lpstr>LG스마트체2.0 Bold</vt:lpstr>
      <vt:lpstr>LG스마트체2.0 SemiBold</vt:lpstr>
      <vt:lpstr>Malgun Gothic</vt:lpstr>
      <vt:lpstr>Malgun Gothic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컴포넌트 기획/제작 페이지 예시 – 요청 시 작업</vt:lpstr>
      <vt:lpstr>Overview</vt:lpstr>
      <vt:lpstr>Publish Process</vt:lpstr>
      <vt:lpstr>PowerPoint 프레젠테이션</vt:lpstr>
      <vt:lpstr>WCMS : 1-0. 어셋 업로드</vt:lpstr>
      <vt:lpstr>WCMS : 1-0. 어셋 업로드</vt:lpstr>
      <vt:lpstr>WCMS : 1-0. 어셋 업로드</vt:lpstr>
      <vt:lpstr>WCMS : 1-0. 어셋 업로드</vt:lpstr>
      <vt:lpstr>PowerPoint 프레젠테이션</vt:lpstr>
      <vt:lpstr>Experience Studio : 1-1. 신규 페이지 생성</vt:lpstr>
      <vt:lpstr>Experience Studio : 1-1. 신규 페이지 생성</vt:lpstr>
      <vt:lpstr>Experience Studio : 1-1. 신규 페이지 생성</vt:lpstr>
      <vt:lpstr>PowerPoint 프레젠테이션</vt:lpstr>
      <vt:lpstr>Experience Studio : 1-2. 컨텐츠 생성</vt:lpstr>
      <vt:lpstr>Experience Studio : 1-2. 컨텐츠 생성</vt:lpstr>
      <vt:lpstr>Experience Studio : 1-2. 컨텐츠 생성</vt:lpstr>
      <vt:lpstr>PowerPoint 프레젠테이션</vt:lpstr>
      <vt:lpstr>Experience Studio : 1-3. STG 배포 및 라이브</vt:lpstr>
      <vt:lpstr>Experience Studio : 1-3. STG 배포 및 라이브</vt:lpstr>
      <vt:lpstr>PowerPoint 프레젠테이션</vt:lpstr>
      <vt:lpstr>WCMS : 2-1. 브레드크럼 적용</vt:lpstr>
      <vt:lpstr>PowerPoint 프레젠테이션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</vt:lpstr>
      <vt:lpstr>WCMS : 2-2. 리스트 관리 – 공통 (순서 조정 상세)</vt:lpstr>
      <vt:lpstr>WCMS : 2-2. 리스트 관리 – 수상내역</vt:lpstr>
      <vt:lpstr>WCMS : 2-2. 리스트 관리 – TV 광고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PLP 데이터 운영 가이드</dc:title>
  <dc:creator>인주현(IN JUHYUN)</dc:creator>
  <cp:lastModifiedBy>임수빈(LIM SUBIN)</cp:lastModifiedBy>
  <cp:revision>717</cp:revision>
  <dcterms:created xsi:type="dcterms:W3CDTF">2022-03-30T01:23:31Z</dcterms:created>
  <dcterms:modified xsi:type="dcterms:W3CDTF">2024-02-22T09:47:42Z</dcterms:modified>
</cp:coreProperties>
</file>